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58" r:id="rId3"/>
    <p:sldId id="259" r:id="rId4"/>
    <p:sldId id="260" r:id="rId5"/>
    <p:sldId id="261" r:id="rId6"/>
    <p:sldId id="264" r:id="rId7"/>
    <p:sldId id="283" r:id="rId8"/>
    <p:sldId id="273" r:id="rId9"/>
    <p:sldId id="25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4862"/>
    <a:srgbClr val="4F8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44"/>
    <p:restoredTop sz="95827"/>
  </p:normalViewPr>
  <p:slideViewPr>
    <p:cSldViewPr snapToGrid="0" snapToObjects="1">
      <p:cViewPr varScale="1">
        <p:scale>
          <a:sx n="69" d="100"/>
          <a:sy n="69" d="100"/>
        </p:scale>
        <p:origin x="22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587196-FC77-4DAC-A963-560F3005480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13C3DD-3739-4191-B7AB-AF82C0A790D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1990's were called the decade of the brain  due to significant advancements in brain scanning technologies.</a:t>
          </a:r>
        </a:p>
      </dgm:t>
    </dgm:pt>
    <dgm:pt modelId="{F72FFA54-1C26-4EE9-9410-7AF5D3CA1CF4}" type="parTrans" cxnId="{CACFDD4B-77B4-4733-B459-46F117BEA801}">
      <dgm:prSet/>
      <dgm:spPr/>
      <dgm:t>
        <a:bodyPr/>
        <a:lstStyle/>
        <a:p>
          <a:endParaRPr lang="en-US"/>
        </a:p>
      </dgm:t>
    </dgm:pt>
    <dgm:pt modelId="{6FBE47C8-2C68-4BA8-8A56-BBE20BB3D9B9}" type="sibTrans" cxnId="{CACFDD4B-77B4-4733-B459-46F117BEA801}">
      <dgm:prSet/>
      <dgm:spPr/>
      <dgm:t>
        <a:bodyPr/>
        <a:lstStyle/>
        <a:p>
          <a:endParaRPr lang="en-US"/>
        </a:p>
      </dgm:t>
    </dgm:pt>
    <dgm:pt modelId="{8EB8CBFA-0156-403D-86C3-EFC354D0FE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growth of the frontal cortex is experience dependent</a:t>
          </a:r>
        </a:p>
      </dgm:t>
    </dgm:pt>
    <dgm:pt modelId="{86488C37-6FEE-4632-9717-3037DFB5E90D}" type="parTrans" cxnId="{2AC4AF8C-7268-461E-BD16-AD95B45864FC}">
      <dgm:prSet/>
      <dgm:spPr/>
      <dgm:t>
        <a:bodyPr/>
        <a:lstStyle/>
        <a:p>
          <a:endParaRPr lang="en-US"/>
        </a:p>
      </dgm:t>
    </dgm:pt>
    <dgm:pt modelId="{987D9186-4D68-4E8D-B178-567D18C9E73A}" type="sibTrans" cxnId="{2AC4AF8C-7268-461E-BD16-AD95B45864FC}">
      <dgm:prSet/>
      <dgm:spPr/>
      <dgm:t>
        <a:bodyPr/>
        <a:lstStyle/>
        <a:p>
          <a:endParaRPr lang="en-US"/>
        </a:p>
      </dgm:t>
    </dgm:pt>
    <dgm:pt modelId="{999B3AB9-6027-4737-9CA9-931EB74B2B0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first thousand days are THE most important</a:t>
          </a:r>
        </a:p>
      </dgm:t>
    </dgm:pt>
    <dgm:pt modelId="{998DE448-2B83-4EE5-8D06-2A204FA1BF0D}" type="parTrans" cxnId="{5C6CF6B7-F123-490C-BCC7-990CA1C2EAC9}">
      <dgm:prSet/>
      <dgm:spPr/>
      <dgm:t>
        <a:bodyPr/>
        <a:lstStyle/>
        <a:p>
          <a:endParaRPr lang="en-US"/>
        </a:p>
      </dgm:t>
    </dgm:pt>
    <dgm:pt modelId="{A59C1505-08BD-4F3C-A32D-E7A50CC73A80}" type="sibTrans" cxnId="{5C6CF6B7-F123-490C-BCC7-990CA1C2EAC9}">
      <dgm:prSet/>
      <dgm:spPr/>
      <dgm:t>
        <a:bodyPr/>
        <a:lstStyle/>
        <a:p>
          <a:endParaRPr lang="en-US"/>
        </a:p>
      </dgm:t>
    </dgm:pt>
    <dgm:pt modelId="{E753733C-C836-4409-B0DD-C03F6FA5892C}" type="pres">
      <dgm:prSet presAssocID="{37587196-FC77-4DAC-A963-560F30054809}" presName="root" presStyleCnt="0">
        <dgm:presLayoutVars>
          <dgm:dir/>
          <dgm:resizeHandles val="exact"/>
        </dgm:presLayoutVars>
      </dgm:prSet>
      <dgm:spPr/>
    </dgm:pt>
    <dgm:pt modelId="{1ADA67C4-1DE7-404E-AE91-1D5F81563037}" type="pres">
      <dgm:prSet presAssocID="{3013C3DD-3739-4191-B7AB-AF82C0A790D7}" presName="compNode" presStyleCnt="0"/>
      <dgm:spPr/>
    </dgm:pt>
    <dgm:pt modelId="{43D6E4A6-1D25-4EA7-81F7-1B3B3B1A867D}" type="pres">
      <dgm:prSet presAssocID="{3013C3DD-3739-4191-B7AB-AF82C0A790D7}" presName="bgRect" presStyleLbl="bgShp" presStyleIdx="0" presStyleCnt="3"/>
      <dgm:spPr/>
    </dgm:pt>
    <dgm:pt modelId="{AD549F37-5D00-4222-91C4-E3511CF9473A}" type="pres">
      <dgm:prSet presAssocID="{3013C3DD-3739-4191-B7AB-AF82C0A790D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180100E8-2217-4598-BE9B-27FF8613D27A}" type="pres">
      <dgm:prSet presAssocID="{3013C3DD-3739-4191-B7AB-AF82C0A790D7}" presName="spaceRect" presStyleCnt="0"/>
      <dgm:spPr/>
    </dgm:pt>
    <dgm:pt modelId="{AC0457C7-AF4A-48B6-9AF9-CDF93DB6D29A}" type="pres">
      <dgm:prSet presAssocID="{3013C3DD-3739-4191-B7AB-AF82C0A790D7}" presName="parTx" presStyleLbl="revTx" presStyleIdx="0" presStyleCnt="3">
        <dgm:presLayoutVars>
          <dgm:chMax val="0"/>
          <dgm:chPref val="0"/>
        </dgm:presLayoutVars>
      </dgm:prSet>
      <dgm:spPr/>
    </dgm:pt>
    <dgm:pt modelId="{7A223641-C842-4F33-9859-6C8787A4EFCE}" type="pres">
      <dgm:prSet presAssocID="{6FBE47C8-2C68-4BA8-8A56-BBE20BB3D9B9}" presName="sibTrans" presStyleCnt="0"/>
      <dgm:spPr/>
    </dgm:pt>
    <dgm:pt modelId="{3AE8E520-6ABB-4945-88C1-A9DBE362EF99}" type="pres">
      <dgm:prSet presAssocID="{8EB8CBFA-0156-403D-86C3-EFC354D0FEE1}" presName="compNode" presStyleCnt="0"/>
      <dgm:spPr/>
    </dgm:pt>
    <dgm:pt modelId="{658D8829-AD67-4AB5-823E-AA459FEE1FB8}" type="pres">
      <dgm:prSet presAssocID="{8EB8CBFA-0156-403D-86C3-EFC354D0FEE1}" presName="bgRect" presStyleLbl="bgShp" presStyleIdx="1" presStyleCnt="3"/>
      <dgm:spPr/>
    </dgm:pt>
    <dgm:pt modelId="{30F185F1-3447-4C45-9B2E-3C4537D2CCDE}" type="pres">
      <dgm:prSet presAssocID="{8EB8CBFA-0156-403D-86C3-EFC354D0FEE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D955D55A-46CE-4B59-98B6-11BEFE31E94E}" type="pres">
      <dgm:prSet presAssocID="{8EB8CBFA-0156-403D-86C3-EFC354D0FEE1}" presName="spaceRect" presStyleCnt="0"/>
      <dgm:spPr/>
    </dgm:pt>
    <dgm:pt modelId="{47AD7B88-7871-4686-8777-DEA2E8064C08}" type="pres">
      <dgm:prSet presAssocID="{8EB8CBFA-0156-403D-86C3-EFC354D0FEE1}" presName="parTx" presStyleLbl="revTx" presStyleIdx="1" presStyleCnt="3">
        <dgm:presLayoutVars>
          <dgm:chMax val="0"/>
          <dgm:chPref val="0"/>
        </dgm:presLayoutVars>
      </dgm:prSet>
      <dgm:spPr/>
    </dgm:pt>
    <dgm:pt modelId="{3EA7ADBF-BE37-4C20-B771-7893B2CC297A}" type="pres">
      <dgm:prSet presAssocID="{987D9186-4D68-4E8D-B178-567D18C9E73A}" presName="sibTrans" presStyleCnt="0"/>
      <dgm:spPr/>
    </dgm:pt>
    <dgm:pt modelId="{D2885A4A-4246-48BC-A16B-405B78D94731}" type="pres">
      <dgm:prSet presAssocID="{999B3AB9-6027-4737-9CA9-931EB74B2B02}" presName="compNode" presStyleCnt="0"/>
      <dgm:spPr/>
    </dgm:pt>
    <dgm:pt modelId="{18C5807D-5BA8-40FC-8BF1-2572DE328145}" type="pres">
      <dgm:prSet presAssocID="{999B3AB9-6027-4737-9CA9-931EB74B2B02}" presName="bgRect" presStyleLbl="bgShp" presStyleIdx="2" presStyleCnt="3"/>
      <dgm:spPr/>
    </dgm:pt>
    <dgm:pt modelId="{8986158E-3106-4564-B405-CB8F3BEA47DA}" type="pres">
      <dgm:prSet presAssocID="{999B3AB9-6027-4737-9CA9-931EB74B2B0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1619A657-19AF-4CA3-9B71-E1F6DBE5B960}" type="pres">
      <dgm:prSet presAssocID="{999B3AB9-6027-4737-9CA9-931EB74B2B02}" presName="spaceRect" presStyleCnt="0"/>
      <dgm:spPr/>
    </dgm:pt>
    <dgm:pt modelId="{89FDF5FB-BE6A-4B62-9325-A7B278A0BBC0}" type="pres">
      <dgm:prSet presAssocID="{999B3AB9-6027-4737-9CA9-931EB74B2B0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ACFDD4B-77B4-4733-B459-46F117BEA801}" srcId="{37587196-FC77-4DAC-A963-560F30054809}" destId="{3013C3DD-3739-4191-B7AB-AF82C0A790D7}" srcOrd="0" destOrd="0" parTransId="{F72FFA54-1C26-4EE9-9410-7AF5D3CA1CF4}" sibTransId="{6FBE47C8-2C68-4BA8-8A56-BBE20BB3D9B9}"/>
    <dgm:cxn modelId="{18E8BB59-0A27-463D-AB05-C5B19BB54526}" type="presOf" srcId="{999B3AB9-6027-4737-9CA9-931EB74B2B02}" destId="{89FDF5FB-BE6A-4B62-9325-A7B278A0BBC0}" srcOrd="0" destOrd="0" presId="urn:microsoft.com/office/officeart/2018/2/layout/IconVerticalSolidList"/>
    <dgm:cxn modelId="{E753A174-BADB-408B-85E6-810DD7E8B4C3}" type="presOf" srcId="{37587196-FC77-4DAC-A963-560F30054809}" destId="{E753733C-C836-4409-B0DD-C03F6FA5892C}" srcOrd="0" destOrd="0" presId="urn:microsoft.com/office/officeart/2018/2/layout/IconVerticalSolidList"/>
    <dgm:cxn modelId="{2AC4AF8C-7268-461E-BD16-AD95B45864FC}" srcId="{37587196-FC77-4DAC-A963-560F30054809}" destId="{8EB8CBFA-0156-403D-86C3-EFC354D0FEE1}" srcOrd="1" destOrd="0" parTransId="{86488C37-6FEE-4632-9717-3037DFB5E90D}" sibTransId="{987D9186-4D68-4E8D-B178-567D18C9E73A}"/>
    <dgm:cxn modelId="{EE4C02A6-9E2F-4EB5-BC97-A63B8DBFA123}" type="presOf" srcId="{3013C3DD-3739-4191-B7AB-AF82C0A790D7}" destId="{AC0457C7-AF4A-48B6-9AF9-CDF93DB6D29A}" srcOrd="0" destOrd="0" presId="urn:microsoft.com/office/officeart/2018/2/layout/IconVerticalSolidList"/>
    <dgm:cxn modelId="{5C6CF6B7-F123-490C-BCC7-990CA1C2EAC9}" srcId="{37587196-FC77-4DAC-A963-560F30054809}" destId="{999B3AB9-6027-4737-9CA9-931EB74B2B02}" srcOrd="2" destOrd="0" parTransId="{998DE448-2B83-4EE5-8D06-2A204FA1BF0D}" sibTransId="{A59C1505-08BD-4F3C-A32D-E7A50CC73A80}"/>
    <dgm:cxn modelId="{35360ACD-4B03-4CFC-98CB-FC0B0B884F17}" type="presOf" srcId="{8EB8CBFA-0156-403D-86C3-EFC354D0FEE1}" destId="{47AD7B88-7871-4686-8777-DEA2E8064C08}" srcOrd="0" destOrd="0" presId="urn:microsoft.com/office/officeart/2018/2/layout/IconVerticalSolidList"/>
    <dgm:cxn modelId="{D9A01C87-7710-4D1E-9584-220F5832C8F5}" type="presParOf" srcId="{E753733C-C836-4409-B0DD-C03F6FA5892C}" destId="{1ADA67C4-1DE7-404E-AE91-1D5F81563037}" srcOrd="0" destOrd="0" presId="urn:microsoft.com/office/officeart/2018/2/layout/IconVerticalSolidList"/>
    <dgm:cxn modelId="{6D671111-7D01-4B0A-BF6B-3BEF115780CB}" type="presParOf" srcId="{1ADA67C4-1DE7-404E-AE91-1D5F81563037}" destId="{43D6E4A6-1D25-4EA7-81F7-1B3B3B1A867D}" srcOrd="0" destOrd="0" presId="urn:microsoft.com/office/officeart/2018/2/layout/IconVerticalSolidList"/>
    <dgm:cxn modelId="{4BB9F1FE-2484-42BF-914D-7BEEE201DD08}" type="presParOf" srcId="{1ADA67C4-1DE7-404E-AE91-1D5F81563037}" destId="{AD549F37-5D00-4222-91C4-E3511CF9473A}" srcOrd="1" destOrd="0" presId="urn:microsoft.com/office/officeart/2018/2/layout/IconVerticalSolidList"/>
    <dgm:cxn modelId="{83D2D1B3-520E-4336-905A-AF83BE0CEB8C}" type="presParOf" srcId="{1ADA67C4-1DE7-404E-AE91-1D5F81563037}" destId="{180100E8-2217-4598-BE9B-27FF8613D27A}" srcOrd="2" destOrd="0" presId="urn:microsoft.com/office/officeart/2018/2/layout/IconVerticalSolidList"/>
    <dgm:cxn modelId="{D96BDD1B-D9ED-4FC1-8D30-F5024E642F5E}" type="presParOf" srcId="{1ADA67C4-1DE7-404E-AE91-1D5F81563037}" destId="{AC0457C7-AF4A-48B6-9AF9-CDF93DB6D29A}" srcOrd="3" destOrd="0" presId="urn:microsoft.com/office/officeart/2018/2/layout/IconVerticalSolidList"/>
    <dgm:cxn modelId="{787834B1-2EF3-4E25-9DFB-0EAB1F6594DE}" type="presParOf" srcId="{E753733C-C836-4409-B0DD-C03F6FA5892C}" destId="{7A223641-C842-4F33-9859-6C8787A4EFCE}" srcOrd="1" destOrd="0" presId="urn:microsoft.com/office/officeart/2018/2/layout/IconVerticalSolidList"/>
    <dgm:cxn modelId="{402F0F86-A1D4-4B84-A4CF-65647AC67586}" type="presParOf" srcId="{E753733C-C836-4409-B0DD-C03F6FA5892C}" destId="{3AE8E520-6ABB-4945-88C1-A9DBE362EF99}" srcOrd="2" destOrd="0" presId="urn:microsoft.com/office/officeart/2018/2/layout/IconVerticalSolidList"/>
    <dgm:cxn modelId="{4B79BF59-7B88-459C-9D19-90DC9C418B44}" type="presParOf" srcId="{3AE8E520-6ABB-4945-88C1-A9DBE362EF99}" destId="{658D8829-AD67-4AB5-823E-AA459FEE1FB8}" srcOrd="0" destOrd="0" presId="urn:microsoft.com/office/officeart/2018/2/layout/IconVerticalSolidList"/>
    <dgm:cxn modelId="{5B0B9C3F-BE65-45D6-ACD3-AE2B88720F45}" type="presParOf" srcId="{3AE8E520-6ABB-4945-88C1-A9DBE362EF99}" destId="{30F185F1-3447-4C45-9B2E-3C4537D2CCDE}" srcOrd="1" destOrd="0" presId="urn:microsoft.com/office/officeart/2018/2/layout/IconVerticalSolidList"/>
    <dgm:cxn modelId="{B95296A5-5844-422B-BA63-4502414C42B4}" type="presParOf" srcId="{3AE8E520-6ABB-4945-88C1-A9DBE362EF99}" destId="{D955D55A-46CE-4B59-98B6-11BEFE31E94E}" srcOrd="2" destOrd="0" presId="urn:microsoft.com/office/officeart/2018/2/layout/IconVerticalSolidList"/>
    <dgm:cxn modelId="{D4065BC4-E40E-4A2C-BC53-05C9CAECD515}" type="presParOf" srcId="{3AE8E520-6ABB-4945-88C1-A9DBE362EF99}" destId="{47AD7B88-7871-4686-8777-DEA2E8064C08}" srcOrd="3" destOrd="0" presId="urn:microsoft.com/office/officeart/2018/2/layout/IconVerticalSolidList"/>
    <dgm:cxn modelId="{8A2977D4-D23D-4E3A-8157-589437E64766}" type="presParOf" srcId="{E753733C-C836-4409-B0DD-C03F6FA5892C}" destId="{3EA7ADBF-BE37-4C20-B771-7893B2CC297A}" srcOrd="3" destOrd="0" presId="urn:microsoft.com/office/officeart/2018/2/layout/IconVerticalSolidList"/>
    <dgm:cxn modelId="{AD7C4048-8D9C-42BC-80D4-AC87A5359EC8}" type="presParOf" srcId="{E753733C-C836-4409-B0DD-C03F6FA5892C}" destId="{D2885A4A-4246-48BC-A16B-405B78D94731}" srcOrd="4" destOrd="0" presId="urn:microsoft.com/office/officeart/2018/2/layout/IconVerticalSolidList"/>
    <dgm:cxn modelId="{814DE6CA-34FB-46BA-93FD-008F469D23BE}" type="presParOf" srcId="{D2885A4A-4246-48BC-A16B-405B78D94731}" destId="{18C5807D-5BA8-40FC-8BF1-2572DE328145}" srcOrd="0" destOrd="0" presId="urn:microsoft.com/office/officeart/2018/2/layout/IconVerticalSolidList"/>
    <dgm:cxn modelId="{32872A80-CE5D-40F4-AB44-0197F674EA4D}" type="presParOf" srcId="{D2885A4A-4246-48BC-A16B-405B78D94731}" destId="{8986158E-3106-4564-B405-CB8F3BEA47DA}" srcOrd="1" destOrd="0" presId="urn:microsoft.com/office/officeart/2018/2/layout/IconVerticalSolidList"/>
    <dgm:cxn modelId="{6B69E3F9-378D-472E-939F-49C7DD5BD6E1}" type="presParOf" srcId="{D2885A4A-4246-48BC-A16B-405B78D94731}" destId="{1619A657-19AF-4CA3-9B71-E1F6DBE5B960}" srcOrd="2" destOrd="0" presId="urn:microsoft.com/office/officeart/2018/2/layout/IconVerticalSolidList"/>
    <dgm:cxn modelId="{D5168282-FC79-4BF5-B9DA-CC5E392A93DB}" type="presParOf" srcId="{D2885A4A-4246-48BC-A16B-405B78D94731}" destId="{89FDF5FB-BE6A-4B62-9325-A7B278A0BBC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6E4A6-1D25-4EA7-81F7-1B3B3B1A867D}">
      <dsp:nvSpPr>
        <dsp:cNvPr id="0" name=""/>
        <dsp:cNvSpPr/>
      </dsp:nvSpPr>
      <dsp:spPr>
        <a:xfrm>
          <a:off x="0" y="381"/>
          <a:ext cx="8007143" cy="8923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49F37-5D00-4222-91C4-E3511CF9473A}">
      <dsp:nvSpPr>
        <dsp:cNvPr id="0" name=""/>
        <dsp:cNvSpPr/>
      </dsp:nvSpPr>
      <dsp:spPr>
        <a:xfrm>
          <a:off x="269942" y="201164"/>
          <a:ext cx="490803" cy="4908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457C7-AF4A-48B6-9AF9-CDF93DB6D29A}">
      <dsp:nvSpPr>
        <dsp:cNvPr id="0" name=""/>
        <dsp:cNvSpPr/>
      </dsp:nvSpPr>
      <dsp:spPr>
        <a:xfrm>
          <a:off x="1030688" y="381"/>
          <a:ext cx="6976454" cy="892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43" tIns="94443" rIns="94443" bIns="9444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1990's were called the decade of the brain  due to significant advancements in brain scanning technologies.</a:t>
          </a:r>
        </a:p>
      </dsp:txBody>
      <dsp:txXfrm>
        <a:off x="1030688" y="381"/>
        <a:ext cx="6976454" cy="892370"/>
      </dsp:txXfrm>
    </dsp:sp>
    <dsp:sp modelId="{658D8829-AD67-4AB5-823E-AA459FEE1FB8}">
      <dsp:nvSpPr>
        <dsp:cNvPr id="0" name=""/>
        <dsp:cNvSpPr/>
      </dsp:nvSpPr>
      <dsp:spPr>
        <a:xfrm>
          <a:off x="0" y="1115844"/>
          <a:ext cx="8007143" cy="8923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F185F1-3447-4C45-9B2E-3C4537D2CCDE}">
      <dsp:nvSpPr>
        <dsp:cNvPr id="0" name=""/>
        <dsp:cNvSpPr/>
      </dsp:nvSpPr>
      <dsp:spPr>
        <a:xfrm>
          <a:off x="269942" y="1316628"/>
          <a:ext cx="490803" cy="4908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D7B88-7871-4686-8777-DEA2E8064C08}">
      <dsp:nvSpPr>
        <dsp:cNvPr id="0" name=""/>
        <dsp:cNvSpPr/>
      </dsp:nvSpPr>
      <dsp:spPr>
        <a:xfrm>
          <a:off x="1030688" y="1115844"/>
          <a:ext cx="6976454" cy="892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43" tIns="94443" rIns="94443" bIns="9444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growth of the frontal cortex is experience dependent</a:t>
          </a:r>
        </a:p>
      </dsp:txBody>
      <dsp:txXfrm>
        <a:off x="1030688" y="1115844"/>
        <a:ext cx="6976454" cy="892370"/>
      </dsp:txXfrm>
    </dsp:sp>
    <dsp:sp modelId="{18C5807D-5BA8-40FC-8BF1-2572DE328145}">
      <dsp:nvSpPr>
        <dsp:cNvPr id="0" name=""/>
        <dsp:cNvSpPr/>
      </dsp:nvSpPr>
      <dsp:spPr>
        <a:xfrm>
          <a:off x="0" y="2231307"/>
          <a:ext cx="8007143" cy="8923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6158E-3106-4564-B405-CB8F3BEA47DA}">
      <dsp:nvSpPr>
        <dsp:cNvPr id="0" name=""/>
        <dsp:cNvSpPr/>
      </dsp:nvSpPr>
      <dsp:spPr>
        <a:xfrm>
          <a:off x="269942" y="2432091"/>
          <a:ext cx="490803" cy="4908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DF5FB-BE6A-4B62-9325-A7B278A0BBC0}">
      <dsp:nvSpPr>
        <dsp:cNvPr id="0" name=""/>
        <dsp:cNvSpPr/>
      </dsp:nvSpPr>
      <dsp:spPr>
        <a:xfrm>
          <a:off x="1030688" y="2231307"/>
          <a:ext cx="6976454" cy="892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43" tIns="94443" rIns="94443" bIns="9444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first thousand days are THE most important</a:t>
          </a:r>
        </a:p>
      </dsp:txBody>
      <dsp:txXfrm>
        <a:off x="1030688" y="2231307"/>
        <a:ext cx="6976454" cy="892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8A970-5060-C94F-866A-229B744BF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35F0B0-212A-044A-A602-76CD952E2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A622C-07E6-7D46-88E4-C85A9D37F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D2B1-8D34-774F-B4B6-F05702E0CDF6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3B9A2-72D8-4D46-9EDD-EF931635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0AA33-ED36-4045-911C-D4CC79A4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CFA1-6B51-9941-B634-50FD5996C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2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F05F4-937F-FD4D-86E8-712BF98F4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5293E0-A770-BA44-8C30-0D7F55DF1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1EBE0-815E-5E49-A109-95387A745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D2B1-8D34-774F-B4B6-F05702E0CDF6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A3CBA-D3B1-1049-9F98-6FDEA3BF5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FF6D3-8F3A-FE40-9943-3516B4E6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CFA1-6B51-9941-B634-50FD5996C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9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87CA21-B853-9348-BEA4-EC9E7606FA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249161-C867-F948-80F3-567640BD12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05FD4-172B-EE4E-B861-96B5C4A48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D2B1-8D34-774F-B4B6-F05702E0CDF6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8835B-416C-EC47-88AF-055E647D1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8A65B-2560-6A4D-AAF9-503103768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CFA1-6B51-9941-B634-50FD5996C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91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16C67-2F32-8647-B18A-EAAF87CA3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73F8D-440B-8A4A-8C54-7A6A51911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ECA6A-353A-E142-803D-6A0AB6424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D2B1-8D34-774F-B4B6-F05702E0CDF6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A265A-8377-0941-9235-34DD60C8D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2FDBF-98B6-6948-88A1-006B51187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CFA1-6B51-9941-B634-50FD5996C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C737A-FE04-4147-9FFD-49039FAC1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7B667-43A7-D642-9782-FC224B488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A1B1D-3964-D246-850F-76CD9C8A3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D2B1-8D34-774F-B4B6-F05702E0CDF6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F5A91-A9D1-B943-9FE5-5876BDD1D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353F2-7185-984D-AA54-C548E5FA3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CFA1-6B51-9941-B634-50FD5996C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2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6F1CF-94D9-2A4F-B4F4-4F3C4C16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77269-4E9C-7C43-ADF8-B3C03346B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DFF775-7E19-D94A-92AB-00BE5B8BE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5C7E6-EF18-F340-810D-5DE29F7B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D2B1-8D34-774F-B4B6-F05702E0CDF6}" type="datetimeFigureOut">
              <a:rPr lang="en-US" smtClean="0"/>
              <a:t>2/9/21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876B3E-0A77-E641-B7E8-C064CC72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D4078F-714B-4046-83CE-12BF4754D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CFA1-6B51-9941-B634-50FD5996C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0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BDCF2-B65A-E041-A801-3FA62B1DB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A9B11-FDA7-D041-A587-7CB92E5A3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FF843E-B1D5-DF4A-9DDD-B44292820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6316A4-1467-8643-9EB9-93936ABFA6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C16E09-48E0-EA4F-B407-22CB2342B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89C7EE-2C1A-AD47-8034-F65C92E24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D2B1-8D34-774F-B4B6-F05702E0CDF6}" type="datetimeFigureOut">
              <a:rPr lang="en-US" smtClean="0"/>
              <a:t>2/9/21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4EA9E6-76D4-F543-99D7-D9F9996C1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178040-0B0C-8C44-9E62-68ED9CBC0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CFA1-6B51-9941-B634-50FD5996C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2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76147-0FDB-FA4C-A422-2574A432B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47EE0D-9BC9-304A-96F2-57AAD9A8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D2B1-8D34-774F-B4B6-F05702E0CDF6}" type="datetimeFigureOut">
              <a:rPr lang="en-US" smtClean="0"/>
              <a:t>2/9/21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49D54A-48BF-3444-8BD0-15D470E99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C51594-38F4-D34A-999B-74E4F61D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CFA1-6B51-9941-B634-50FD5996C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72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D2887E-F13E-0846-A8D7-919A4A62F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D2B1-8D34-774F-B4B6-F05702E0CDF6}" type="datetimeFigureOut">
              <a:rPr lang="en-US" smtClean="0"/>
              <a:t>2/9/21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29FB84-ECC2-CA4A-ACF6-FBC5427A2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A9042-E326-7F49-9C6F-35F5B9EB6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CFA1-6B51-9941-B634-50FD5996C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4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701F8-8AD0-3449-A705-19EFCA06D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53275-6C15-D147-A510-0DFF22EBD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6155C1-EC54-4A45-8E1D-5A5FDAFB2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01E54-2C24-A94D-B9E7-B0097BA05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D2B1-8D34-774F-B4B6-F05702E0CDF6}" type="datetimeFigureOut">
              <a:rPr lang="en-US" smtClean="0"/>
              <a:t>2/9/21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55B58-E396-444C-BAFF-A5E6393AF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6928DD-324B-A147-88CF-68E34E5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CFA1-6B51-9941-B634-50FD5996C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6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E6B13-C175-8245-8272-A08696110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A03831-962E-F74F-9BD4-0DAFD527D8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EBB47D-7CE4-8347-BADC-815BDCC8B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A90439-A13C-6C47-A17B-632F7C478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D2B1-8D34-774F-B4B6-F05702E0CDF6}" type="datetimeFigureOut">
              <a:rPr lang="en-US" smtClean="0"/>
              <a:t>2/9/21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BD5CF-1F42-7E4C-8AE6-55A38FA7A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8F1EB-F51C-4B41-9F86-E31A35487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CFA1-6B51-9941-B634-50FD5996C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8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DDE209-CF5C-F040-A7B9-A54D1762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C5BCB-DAB1-C24F-AD72-C376225FC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7CDA7-AB8A-624F-A3C1-8AEE77E88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0D2B1-8D34-774F-B4B6-F05702E0CDF6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72106-67C5-B54B-85DD-0C470A8CE6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048B4-0900-5B4A-98F2-BFB96971D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3CFA1-6B51-9941-B634-50FD5996C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3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05728" y="0"/>
            <a:ext cx="8204200" cy="6858000"/>
          </a:xfrm>
          <a:custGeom>
            <a:avLst/>
            <a:gdLst/>
            <a:ahLst/>
            <a:cxnLst/>
            <a:rect l="l" t="t" r="r" b="b"/>
            <a:pathLst>
              <a:path w="12306300" h="10287000">
                <a:moveTo>
                  <a:pt x="0" y="10287000"/>
                </a:moveTo>
                <a:lnTo>
                  <a:pt x="12306300" y="10287000"/>
                </a:lnTo>
                <a:lnTo>
                  <a:pt x="123063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0F486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3" name="object 3"/>
          <p:cNvGrpSpPr/>
          <p:nvPr/>
        </p:nvGrpSpPr>
        <p:grpSpPr>
          <a:xfrm>
            <a:off x="82064" y="165410"/>
            <a:ext cx="3905736" cy="6858000"/>
            <a:chOff x="0" y="0"/>
            <a:chExt cx="5981700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981700" cy="10287000"/>
            </a:xfrm>
            <a:custGeom>
              <a:avLst/>
              <a:gdLst/>
              <a:ahLst/>
              <a:cxnLst/>
              <a:rect l="l" t="t" r="r" b="b"/>
              <a:pathLst>
                <a:path w="5981700" h="10287000">
                  <a:moveTo>
                    <a:pt x="5981699" y="0"/>
                  </a:moveTo>
                  <a:lnTo>
                    <a:pt x="0" y="0"/>
                  </a:lnTo>
                  <a:lnTo>
                    <a:pt x="0" y="10286999"/>
                  </a:lnTo>
                  <a:lnTo>
                    <a:pt x="5981699" y="10286999"/>
                  </a:lnTo>
                  <a:lnTo>
                    <a:pt x="5981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5" name="object 5"/>
            <p:cNvSpPr/>
            <p:nvPr/>
          </p:nvSpPr>
          <p:spPr>
            <a:xfrm>
              <a:off x="472078" y="1028699"/>
              <a:ext cx="5038725" cy="50196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6" name="object 6"/>
            <p:cNvSpPr/>
            <p:nvPr/>
          </p:nvSpPr>
          <p:spPr>
            <a:xfrm>
              <a:off x="393773" y="8026319"/>
              <a:ext cx="504825" cy="5048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7" name="object 7"/>
            <p:cNvSpPr/>
            <p:nvPr/>
          </p:nvSpPr>
          <p:spPr>
            <a:xfrm>
              <a:off x="436635" y="6763671"/>
              <a:ext cx="476250" cy="4952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8" name="object 8"/>
            <p:cNvSpPr/>
            <p:nvPr/>
          </p:nvSpPr>
          <p:spPr>
            <a:xfrm>
              <a:off x="379485" y="7345896"/>
              <a:ext cx="533400" cy="5429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9" name="object 9"/>
          <p:cNvSpPr/>
          <p:nvPr/>
        </p:nvSpPr>
        <p:spPr>
          <a:xfrm>
            <a:off x="6434084" y="1546437"/>
            <a:ext cx="3600449" cy="34988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 txBox="1"/>
          <p:nvPr/>
        </p:nvSpPr>
        <p:spPr>
          <a:xfrm>
            <a:off x="545790" y="4568193"/>
            <a:ext cx="3018367" cy="171292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250639">
              <a:lnSpc>
                <a:spcPct val="200000"/>
              </a:lnSpc>
              <a:spcBef>
                <a:spcPts val="67"/>
              </a:spcBef>
            </a:pPr>
            <a:r>
              <a:rPr lang="mi-NZ" sz="1400" spc="-90" dirty="0">
                <a:solidFill>
                  <a:srgbClr val="1E3652"/>
                </a:solidFill>
                <a:latin typeface="DejaVu Sans"/>
                <a:cs typeface="DejaVu Sans"/>
              </a:rPr>
              <a:t>www.nathanwallis.com</a:t>
            </a:r>
          </a:p>
          <a:p>
            <a:pPr marL="250639">
              <a:lnSpc>
                <a:spcPct val="200000"/>
              </a:lnSpc>
              <a:spcBef>
                <a:spcPts val="67"/>
              </a:spcBef>
            </a:pPr>
            <a:r>
              <a:rPr lang="mi-NZ" sz="1400" spc="-90" dirty="0">
                <a:solidFill>
                  <a:srgbClr val="1E3652"/>
                </a:solidFill>
                <a:latin typeface="DejaVu Sans"/>
                <a:cs typeface="DejaVu Sans"/>
              </a:rPr>
              <a:t>brains@nathanwallis.com</a:t>
            </a:r>
          </a:p>
          <a:p>
            <a:pPr marL="250639">
              <a:lnSpc>
                <a:spcPct val="200000"/>
              </a:lnSpc>
              <a:spcBef>
                <a:spcPts val="67"/>
              </a:spcBef>
            </a:pPr>
            <a:r>
              <a:rPr sz="1400" spc="-90" dirty="0">
                <a:solidFill>
                  <a:srgbClr val="1E3652"/>
                </a:solidFill>
                <a:latin typeface="DejaVu Sans"/>
                <a:cs typeface="DejaVu Sans"/>
              </a:rPr>
              <a:t>@</a:t>
            </a:r>
            <a:r>
              <a:rPr sz="1400" spc="-90" dirty="0" err="1">
                <a:solidFill>
                  <a:srgbClr val="1E3652"/>
                </a:solidFill>
                <a:latin typeface="DejaVu Sans"/>
                <a:cs typeface="DejaVu Sans"/>
              </a:rPr>
              <a:t>nathanwallisxfactoreducation</a:t>
            </a:r>
            <a:endParaRPr lang="mi-NZ" sz="1400" spc="-90" dirty="0">
              <a:solidFill>
                <a:srgbClr val="1E3652"/>
              </a:solidFill>
              <a:latin typeface="DejaVu Sans"/>
              <a:cs typeface="DejaVu Sans"/>
            </a:endParaRPr>
          </a:p>
          <a:p>
            <a:pPr marL="317532" marR="3388" indent="-309487">
              <a:lnSpc>
                <a:spcPct val="200000"/>
              </a:lnSpc>
              <a:spcBef>
                <a:spcPts val="200"/>
              </a:spcBef>
            </a:pPr>
            <a:r>
              <a:rPr lang="en-AU" sz="1400" spc="-90" dirty="0">
                <a:solidFill>
                  <a:srgbClr val="1E3652"/>
                </a:solidFill>
                <a:latin typeface="DejaVu Sans"/>
                <a:cs typeface="DejaVu Sans"/>
              </a:rPr>
              <a:t>    @</a:t>
            </a:r>
            <a:r>
              <a:rPr lang="en-AU" sz="1400" spc="-90" dirty="0" err="1">
                <a:solidFill>
                  <a:srgbClr val="1E3652"/>
                </a:solidFill>
                <a:latin typeface="DejaVu Sans"/>
                <a:cs typeface="DejaVu Sans"/>
              </a:rPr>
              <a:t>nathandwallis</a:t>
            </a:r>
            <a:endParaRPr lang="en-AU" sz="1400" spc="-90" dirty="0">
              <a:solidFill>
                <a:srgbClr val="1E3652"/>
              </a:solidFill>
              <a:latin typeface="DejaVu Sans"/>
              <a:cs typeface="DejaVu Sa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CD0A9E-9EA2-F94A-86CA-CA5C01BD6401}"/>
              </a:ext>
            </a:extLst>
          </p:cNvPr>
          <p:cNvSpPr txBox="1"/>
          <p:nvPr/>
        </p:nvSpPr>
        <p:spPr>
          <a:xfrm>
            <a:off x="4371736" y="533402"/>
            <a:ext cx="7820265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5334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 </a:t>
            </a:r>
            <a:r>
              <a:rPr lang="en-US" sz="5334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Tikaka</a:t>
            </a:r>
            <a:r>
              <a:rPr lang="en-US" sz="5334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 Ka Roro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E479B8-3852-204C-BA75-0FDD46AE1353}"/>
              </a:ext>
            </a:extLst>
          </p:cNvPr>
          <p:cNvSpPr txBox="1"/>
          <p:nvPr/>
        </p:nvSpPr>
        <p:spPr>
          <a:xfrm>
            <a:off x="4233433" y="5229062"/>
            <a:ext cx="72106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en-US" sz="4000" b="1" dirty="0">
                <a:solidFill>
                  <a:srgbClr val="4F90B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First 1000 Days</a:t>
            </a:r>
          </a:p>
          <a:p>
            <a:pPr lvl="2" algn="ctr"/>
            <a:r>
              <a:rPr lang="en-US" sz="4000" b="1" dirty="0">
                <a:solidFill>
                  <a:srgbClr val="4F90B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Understanding Your Brain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58C3CA3D-2B78-0E4D-9820-513711841AB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4192" r="24188"/>
          <a:stretch>
            <a:fillRect/>
          </a:stretch>
        </p:blipFill>
        <p:spPr>
          <a:xfrm>
            <a:off x="314436" y="5924060"/>
            <a:ext cx="379107" cy="38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9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>
            <a:extLst>
              <a:ext uri="{FF2B5EF4-FFF2-40B4-BE49-F238E27FC236}">
                <a16:creationId xmlns:a16="http://schemas.microsoft.com/office/drawing/2014/main" id="{DB0EE8C8-966E-6944-90FF-C506EEE329A9}"/>
              </a:ext>
            </a:extLst>
          </p:cNvPr>
          <p:cNvSpPr/>
          <p:nvPr/>
        </p:nvSpPr>
        <p:spPr>
          <a:xfrm>
            <a:off x="-26712" y="-10879"/>
            <a:ext cx="8806626" cy="6868879"/>
          </a:xfrm>
          <a:prstGeom prst="rect">
            <a:avLst/>
          </a:prstGeom>
          <a:solidFill>
            <a:srgbClr val="4F8EAE"/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36754" y="1493943"/>
            <a:ext cx="2722482" cy="2082699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8983653" y="-58408"/>
            <a:ext cx="3252798" cy="6974816"/>
          </a:xfrm>
          <a:prstGeom prst="rect">
            <a:avLst/>
          </a:prstGeom>
          <a:solidFill>
            <a:srgbClr val="104862"/>
          </a:solidFill>
        </p:spPr>
      </p:sp>
      <p:grpSp>
        <p:nvGrpSpPr>
          <p:cNvPr id="3" name="Group 3"/>
          <p:cNvGrpSpPr/>
          <p:nvPr/>
        </p:nvGrpSpPr>
        <p:grpSpPr>
          <a:xfrm>
            <a:off x="685800" y="604838"/>
            <a:ext cx="7074357" cy="1158637"/>
            <a:chOff x="0" y="-161925"/>
            <a:chExt cx="14148713" cy="2317273"/>
          </a:xfrm>
        </p:grpSpPr>
        <p:sp>
          <p:nvSpPr>
            <p:cNvPr id="4" name="AutoShape 4"/>
            <p:cNvSpPr/>
            <p:nvPr/>
          </p:nvSpPr>
          <p:spPr>
            <a:xfrm>
              <a:off x="0" y="2110160"/>
              <a:ext cx="14142197" cy="45188"/>
            </a:xfrm>
            <a:prstGeom prst="rect">
              <a:avLst/>
            </a:prstGeom>
            <a:solidFill>
              <a:srgbClr val="1E365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61925"/>
              <a:ext cx="14148713" cy="1427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00"/>
                </a:lnSpc>
              </a:pPr>
              <a:endParaRPr sz="120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59265" y="698501"/>
            <a:ext cx="10846935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86"/>
              </a:lnSpc>
            </a:pPr>
            <a:r>
              <a:rPr lang="en-US" sz="5334" spc="-53">
                <a:solidFill>
                  <a:srgbClr val="FFFFFF"/>
                </a:solidFill>
                <a:latin typeface="Josefin Sans Bold"/>
              </a:rPr>
              <a:t>The Decade of the Brain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700592" y="264174"/>
            <a:ext cx="6158643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46"/>
              </a:lnSpc>
            </a:pPr>
            <a:r>
              <a:rPr lang="en-US" sz="1867" spc="131">
                <a:solidFill>
                  <a:srgbClr val="D9D9D9"/>
                </a:solidFill>
                <a:latin typeface="Lato Bold"/>
              </a:rPr>
              <a:t>www.nathanwallis.com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20801" y="6034873"/>
            <a:ext cx="6232359" cy="908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333" spc="28" dirty="0" err="1">
                <a:solidFill>
                  <a:srgbClr val="000000"/>
                </a:solidFill>
                <a:latin typeface="Glacial Indifference"/>
              </a:rPr>
              <a:t>Cozolino</a:t>
            </a:r>
            <a:r>
              <a:rPr lang="en-US" sz="1333" spc="28" dirty="0">
                <a:solidFill>
                  <a:srgbClr val="000000"/>
                </a:solidFill>
                <a:latin typeface="Glacial Indifference"/>
              </a:rPr>
              <a:t>, Louis (2006). The neuroscience of human relationships: Attachment and the developing social brain. New </a:t>
            </a:r>
            <a:r>
              <a:rPr lang="en-US" sz="1333" spc="28" dirty="0" err="1">
                <a:solidFill>
                  <a:srgbClr val="000000"/>
                </a:solidFill>
                <a:latin typeface="Glacial Indifference"/>
              </a:rPr>
              <a:t>york</a:t>
            </a:r>
            <a:r>
              <a:rPr lang="en-US" sz="1333" spc="28" dirty="0">
                <a:solidFill>
                  <a:srgbClr val="000000"/>
                </a:solidFill>
                <a:latin typeface="Glacial Indifference"/>
              </a:rPr>
              <a:t>, NY,US: W. W. Norton &amp; Co.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2800" spc="28" dirty="0">
              <a:solidFill>
                <a:srgbClr val="000000"/>
              </a:solidFill>
              <a:latin typeface="Glacial Indifference"/>
            </a:endParaRPr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986CD7E0-5739-6E42-910B-42D3E7A7BC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40492" y="2093095"/>
            <a:ext cx="2722483" cy="2082699"/>
          </a:xfrm>
          <a:prstGeom prst="rect">
            <a:avLst/>
          </a:prstGeom>
        </p:spPr>
      </p:pic>
      <p:graphicFrame>
        <p:nvGraphicFramePr>
          <p:cNvPr id="15" name="TextBox 6">
            <a:extLst>
              <a:ext uri="{FF2B5EF4-FFF2-40B4-BE49-F238E27FC236}">
                <a16:creationId xmlns:a16="http://schemas.microsoft.com/office/drawing/2014/main" id="{07AC3C33-FDF9-41EB-BCE0-81E5AFCDF00F}"/>
              </a:ext>
            </a:extLst>
          </p:cNvPr>
          <p:cNvGraphicFramePr/>
          <p:nvPr/>
        </p:nvGraphicFramePr>
        <p:xfrm>
          <a:off x="685800" y="2351307"/>
          <a:ext cx="8007143" cy="3124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947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>
            <a:extLst>
              <a:ext uri="{FF2B5EF4-FFF2-40B4-BE49-F238E27FC236}">
                <a16:creationId xmlns:a16="http://schemas.microsoft.com/office/drawing/2014/main" id="{E5172DED-A682-AD4E-9D62-32C41CF5EF70}"/>
              </a:ext>
            </a:extLst>
          </p:cNvPr>
          <p:cNvSpPr/>
          <p:nvPr/>
        </p:nvSpPr>
        <p:spPr>
          <a:xfrm>
            <a:off x="-218554" y="-10879"/>
            <a:ext cx="12410554" cy="6868879"/>
          </a:xfrm>
          <a:prstGeom prst="rect">
            <a:avLst/>
          </a:prstGeom>
          <a:solidFill>
            <a:srgbClr val="4F8EAE"/>
          </a:solidFill>
        </p:spPr>
      </p:sp>
      <p:sp>
        <p:nvSpPr>
          <p:cNvPr id="2" name="AutoShape 2"/>
          <p:cNvSpPr/>
          <p:nvPr/>
        </p:nvSpPr>
        <p:spPr>
          <a:xfrm>
            <a:off x="-218554" y="1"/>
            <a:ext cx="12410554" cy="1355083"/>
          </a:xfrm>
          <a:prstGeom prst="rect">
            <a:avLst/>
          </a:prstGeom>
          <a:solidFill>
            <a:srgbClr val="104862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13141" b="10426"/>
          <a:stretch>
            <a:fillRect/>
          </a:stretch>
        </p:blipFill>
        <p:spPr>
          <a:xfrm>
            <a:off x="292909" y="5196156"/>
            <a:ext cx="11698839" cy="16618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581444" y="3159569"/>
            <a:ext cx="2327529" cy="20365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54420" y="3159569"/>
            <a:ext cx="2144249" cy="20365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48765" y="3159569"/>
            <a:ext cx="2210890" cy="203658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3332860" y="3877654"/>
            <a:ext cx="3304374" cy="1111269"/>
            <a:chOff x="0" y="0"/>
            <a:chExt cx="1510545" cy="508000"/>
          </a:xfrm>
        </p:grpSpPr>
        <p:sp>
          <p:nvSpPr>
            <p:cNvPr id="8" name="Freeform 8"/>
            <p:cNvSpPr/>
            <p:nvPr/>
          </p:nvSpPr>
          <p:spPr>
            <a:xfrm>
              <a:off x="0" y="215900"/>
              <a:ext cx="1214635" cy="76200"/>
            </a:xfrm>
            <a:custGeom>
              <a:avLst/>
              <a:gdLst/>
              <a:ahLst/>
              <a:cxnLst/>
              <a:rect l="l" t="t" r="r" b="b"/>
              <a:pathLst>
                <a:path w="1214635" h="76200">
                  <a:moveTo>
                    <a:pt x="0" y="0"/>
                  </a:moveTo>
                  <a:lnTo>
                    <a:pt x="1214635" y="0"/>
                  </a:lnTo>
                  <a:lnTo>
                    <a:pt x="1214635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135895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868289" y="294429"/>
            <a:ext cx="10846935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86"/>
              </a:lnSpc>
            </a:pPr>
            <a:r>
              <a:rPr lang="en-US" sz="5334" spc="-53">
                <a:solidFill>
                  <a:srgbClr val="FFFFFF"/>
                </a:solidFill>
                <a:latin typeface="Josefin Sans Bold Bold"/>
              </a:rPr>
              <a:t>The Weight of a Brain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 l="22266" t="7562" r="25606" b="41893"/>
          <a:stretch>
            <a:fillRect/>
          </a:stretch>
        </p:blipFill>
        <p:spPr>
          <a:xfrm>
            <a:off x="10159562" y="110851"/>
            <a:ext cx="833296" cy="80799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33100" y="1821364"/>
            <a:ext cx="2258325" cy="1339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7"/>
              </a:lnSpc>
            </a:pPr>
            <a:r>
              <a:rPr lang="en-US" sz="2547">
                <a:solidFill>
                  <a:srgbClr val="FFFFFF"/>
                </a:solidFill>
                <a:latin typeface="Lato Bold"/>
              </a:rPr>
              <a:t>Newborn baby brain</a:t>
            </a:r>
          </a:p>
          <a:p>
            <a:pPr algn="ctr">
              <a:lnSpc>
                <a:spcPts val="3567"/>
              </a:lnSpc>
              <a:spcBef>
                <a:spcPct val="0"/>
              </a:spcBef>
            </a:pPr>
            <a:r>
              <a:rPr lang="en-US" sz="2547">
                <a:solidFill>
                  <a:srgbClr val="000000"/>
                </a:solidFill>
                <a:latin typeface="Lato Bold"/>
              </a:rPr>
              <a:t>350 grams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605506" y="1789006"/>
            <a:ext cx="1634762" cy="1339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7"/>
              </a:lnSpc>
            </a:pPr>
            <a:r>
              <a:rPr lang="en-US" sz="2547">
                <a:solidFill>
                  <a:srgbClr val="FFFFFF"/>
                </a:solidFill>
                <a:latin typeface="Lato Bold"/>
              </a:rPr>
              <a:t>Three year </a:t>
            </a:r>
          </a:p>
          <a:p>
            <a:pPr algn="ctr">
              <a:lnSpc>
                <a:spcPts val="3567"/>
              </a:lnSpc>
            </a:pPr>
            <a:r>
              <a:rPr lang="en-US" sz="2547">
                <a:solidFill>
                  <a:srgbClr val="FFFFFF"/>
                </a:solidFill>
                <a:latin typeface="Lato Bold"/>
              </a:rPr>
              <a:t>old brain</a:t>
            </a:r>
          </a:p>
          <a:p>
            <a:pPr algn="ctr">
              <a:lnSpc>
                <a:spcPts val="3567"/>
              </a:lnSpc>
              <a:spcBef>
                <a:spcPct val="0"/>
              </a:spcBef>
            </a:pPr>
            <a:r>
              <a:rPr lang="en-US" sz="2547">
                <a:solidFill>
                  <a:srgbClr val="000000"/>
                </a:solidFill>
                <a:latin typeface="Lato Bold"/>
              </a:rPr>
              <a:t>1.2kg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498669" y="1821364"/>
            <a:ext cx="2493079" cy="1339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7"/>
              </a:lnSpc>
            </a:pPr>
            <a:r>
              <a:rPr lang="en-US" sz="2547">
                <a:solidFill>
                  <a:srgbClr val="FFFFFF"/>
                </a:solidFill>
                <a:latin typeface="Lato Bold"/>
              </a:rPr>
              <a:t>Adult </a:t>
            </a:r>
          </a:p>
          <a:p>
            <a:pPr algn="ctr">
              <a:lnSpc>
                <a:spcPts val="3567"/>
              </a:lnSpc>
            </a:pPr>
            <a:r>
              <a:rPr lang="en-US" sz="2547">
                <a:solidFill>
                  <a:srgbClr val="FFFFFF"/>
                </a:solidFill>
                <a:latin typeface="Lato Bold"/>
              </a:rPr>
              <a:t>Brain</a:t>
            </a:r>
          </a:p>
          <a:p>
            <a:pPr algn="ctr">
              <a:lnSpc>
                <a:spcPts val="3567"/>
              </a:lnSpc>
              <a:spcBef>
                <a:spcPct val="0"/>
              </a:spcBef>
            </a:pPr>
            <a:r>
              <a:rPr lang="en-US" sz="2547">
                <a:solidFill>
                  <a:srgbClr val="000000"/>
                </a:solidFill>
                <a:latin typeface="Lato Bold"/>
              </a:rPr>
              <a:t>1.4kg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833104" y="950595"/>
            <a:ext cx="6158643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46"/>
              </a:lnSpc>
            </a:pPr>
            <a:r>
              <a:rPr lang="en-US" sz="1867" spc="131">
                <a:solidFill>
                  <a:srgbClr val="D9D9D9"/>
                </a:solidFill>
                <a:latin typeface="Lato Bold"/>
              </a:rPr>
              <a:t>www.nathanwallis.com</a:t>
            </a:r>
          </a:p>
        </p:txBody>
      </p:sp>
    </p:spTree>
    <p:extLst>
      <p:ext uri="{BB962C8B-B14F-4D97-AF65-F5344CB8AC3E}">
        <p14:creationId xmlns:p14="http://schemas.microsoft.com/office/powerpoint/2010/main" val="1140887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14131" y="1285356"/>
            <a:ext cx="6495060" cy="488684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5830" y="0"/>
            <a:ext cx="4386841" cy="6858000"/>
            <a:chOff x="0" y="0"/>
            <a:chExt cx="1530317" cy="23923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30317" cy="2392362"/>
            </a:xfrm>
            <a:custGeom>
              <a:avLst/>
              <a:gdLst/>
              <a:ahLst/>
              <a:cxnLst/>
              <a:rect l="l" t="t" r="r" b="b"/>
              <a:pathLst>
                <a:path w="1530317" h="2392362">
                  <a:moveTo>
                    <a:pt x="0" y="0"/>
                  </a:moveTo>
                  <a:lnTo>
                    <a:pt x="1530317" y="0"/>
                  </a:lnTo>
                  <a:lnTo>
                    <a:pt x="1530317" y="2392362"/>
                  </a:lnTo>
                  <a:lnTo>
                    <a:pt x="0" y="2392362"/>
                  </a:lnTo>
                  <a:close/>
                </a:path>
              </a:pathLst>
            </a:custGeom>
            <a:solidFill>
              <a:srgbClr val="104862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5259032" y="294429"/>
            <a:ext cx="10846935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86"/>
              </a:lnSpc>
            </a:pPr>
            <a:r>
              <a:rPr lang="en-US" sz="5334" spc="-53">
                <a:solidFill>
                  <a:srgbClr val="104862"/>
                </a:solidFill>
                <a:latin typeface="Josefin Sans Bold"/>
              </a:rPr>
              <a:t>The Human Brain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23071" t="879" r="59714"/>
          <a:stretch>
            <a:fillRect/>
          </a:stretch>
        </p:blipFill>
        <p:spPr>
          <a:xfrm rot="5400000">
            <a:off x="1993773" y="4429099"/>
            <a:ext cx="470955" cy="438684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-2572333" y="281728"/>
            <a:ext cx="6158643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46"/>
              </a:lnSpc>
            </a:pPr>
            <a:r>
              <a:rPr lang="en-US" sz="1867" spc="131">
                <a:solidFill>
                  <a:srgbClr val="D9D9D9"/>
                </a:solidFill>
                <a:latin typeface="Lato Bold"/>
              </a:rPr>
              <a:t>www.nathanwallis.com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22266" t="7562" r="25606" b="41893"/>
          <a:stretch>
            <a:fillRect/>
          </a:stretch>
        </p:blipFill>
        <p:spPr>
          <a:xfrm>
            <a:off x="1776773" y="685875"/>
            <a:ext cx="833296" cy="8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4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">
            <a:extLst>
              <a:ext uri="{FF2B5EF4-FFF2-40B4-BE49-F238E27FC236}">
                <a16:creationId xmlns:a16="http://schemas.microsoft.com/office/drawing/2014/main" id="{6DDB0611-472D-674B-B150-308C7D46FE64}"/>
              </a:ext>
            </a:extLst>
          </p:cNvPr>
          <p:cNvSpPr/>
          <p:nvPr/>
        </p:nvSpPr>
        <p:spPr>
          <a:xfrm>
            <a:off x="-26712" y="-10879"/>
            <a:ext cx="8806626" cy="6868879"/>
          </a:xfrm>
          <a:prstGeom prst="rect">
            <a:avLst/>
          </a:prstGeom>
          <a:solidFill>
            <a:srgbClr val="0F4862"/>
          </a:solidFill>
        </p:spPr>
      </p:sp>
      <p:sp>
        <p:nvSpPr>
          <p:cNvPr id="2" name="AutoShape 2"/>
          <p:cNvSpPr/>
          <p:nvPr/>
        </p:nvSpPr>
        <p:spPr>
          <a:xfrm>
            <a:off x="8423147" y="-96090"/>
            <a:ext cx="3778079" cy="7050179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9999"/>
          </a:blip>
          <a:srcRect/>
          <a:stretch>
            <a:fillRect/>
          </a:stretch>
        </p:blipFill>
        <p:spPr>
          <a:xfrm>
            <a:off x="-350693" y="4576031"/>
            <a:ext cx="3306343" cy="252935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67643" y="724608"/>
            <a:ext cx="4767309" cy="5486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5718" y="6352031"/>
            <a:ext cx="6810078" cy="50596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-756834" y="19148"/>
            <a:ext cx="10155782" cy="674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Josefin Sans Bold"/>
              </a:rPr>
              <a:t>Perry's Neuro-Sequential Model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r="71236"/>
          <a:stretch>
            <a:fillRect/>
          </a:stretch>
        </p:blipFill>
        <p:spPr>
          <a:xfrm>
            <a:off x="8859249" y="6335971"/>
            <a:ext cx="462939" cy="47841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302479" y="950740"/>
            <a:ext cx="5626994" cy="1377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</a:pPr>
            <a:r>
              <a:rPr lang="en-US" sz="2667">
                <a:solidFill>
                  <a:srgbClr val="D9D9D9"/>
                </a:solidFill>
                <a:latin typeface="Lato Bold"/>
              </a:rPr>
              <a:t>Empathy </a:t>
            </a:r>
          </a:p>
          <a:p>
            <a:pPr algn="ctr">
              <a:lnSpc>
                <a:spcPts val="3733"/>
              </a:lnSpc>
            </a:pPr>
            <a:r>
              <a:rPr lang="en-US" sz="2667">
                <a:solidFill>
                  <a:srgbClr val="D9D9D9"/>
                </a:solidFill>
                <a:latin typeface="Lato Bold"/>
              </a:rPr>
              <a:t>Controlling  yourself </a:t>
            </a:r>
          </a:p>
          <a:p>
            <a:pPr algn="ctr">
              <a:lnSpc>
                <a:spcPts val="3734"/>
              </a:lnSpc>
              <a:spcBef>
                <a:spcPct val="0"/>
              </a:spcBef>
            </a:pPr>
            <a:r>
              <a:rPr lang="en-US" sz="2667">
                <a:solidFill>
                  <a:srgbClr val="D9D9D9"/>
                </a:solidFill>
                <a:latin typeface="Lato Bold"/>
              </a:rPr>
              <a:t>Literacy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27050" y="4829952"/>
            <a:ext cx="3238597" cy="1377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</a:pPr>
            <a:r>
              <a:rPr lang="en-US" sz="2666">
                <a:solidFill>
                  <a:srgbClr val="8A9AA2"/>
                </a:solidFill>
                <a:latin typeface="Lato Bold"/>
              </a:rPr>
              <a:t>Survival</a:t>
            </a:r>
          </a:p>
          <a:p>
            <a:pPr algn="ctr">
              <a:lnSpc>
                <a:spcPts val="3733"/>
              </a:lnSpc>
            </a:pPr>
            <a:r>
              <a:rPr lang="en-US" sz="2667">
                <a:solidFill>
                  <a:srgbClr val="8A9AA2"/>
                </a:solidFill>
                <a:latin typeface="Lato Bold"/>
              </a:rPr>
              <a:t>Heart Rate </a:t>
            </a:r>
          </a:p>
          <a:p>
            <a:pPr algn="ctr">
              <a:lnSpc>
                <a:spcPts val="3734"/>
              </a:lnSpc>
              <a:spcBef>
                <a:spcPct val="0"/>
              </a:spcBef>
            </a:pPr>
            <a:r>
              <a:rPr lang="en-US" sz="2666">
                <a:solidFill>
                  <a:srgbClr val="8A9AA2"/>
                </a:solidFill>
                <a:latin typeface="Lato Bold"/>
              </a:rPr>
              <a:t>Fight - Flight - Freeze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605802" y="2665557"/>
            <a:ext cx="3081094" cy="428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4"/>
              </a:lnSpc>
              <a:spcBef>
                <a:spcPct val="0"/>
              </a:spcBef>
            </a:pPr>
            <a:r>
              <a:rPr lang="en-US" sz="2667">
                <a:solidFill>
                  <a:srgbClr val="8A9AA2"/>
                </a:solidFill>
                <a:latin typeface="Lato Bold"/>
              </a:rPr>
              <a:t>Emotional Response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70265" y="3544734"/>
            <a:ext cx="2152167" cy="903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</a:pPr>
            <a:r>
              <a:rPr lang="en-US" sz="2667">
                <a:solidFill>
                  <a:srgbClr val="D9D9D9"/>
                </a:solidFill>
                <a:latin typeface="Lato Bold"/>
              </a:rPr>
              <a:t>Coordination  </a:t>
            </a:r>
          </a:p>
          <a:p>
            <a:pPr algn="ctr">
              <a:lnSpc>
                <a:spcPts val="3734"/>
              </a:lnSpc>
              <a:spcBef>
                <a:spcPct val="0"/>
              </a:spcBef>
            </a:pPr>
            <a:r>
              <a:rPr lang="en-US" sz="2666">
                <a:solidFill>
                  <a:srgbClr val="D9D9D9"/>
                </a:solidFill>
                <a:latin typeface="Lato Bold"/>
              </a:rPr>
              <a:t>Movement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398947" y="6350708"/>
            <a:ext cx="2580739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000" spc="20" dirty="0" err="1">
                <a:solidFill>
                  <a:srgbClr val="104862"/>
                </a:solidFill>
                <a:latin typeface="Glacial Indifference"/>
              </a:rPr>
              <a:t>www.nathanwallis.com</a:t>
            </a:r>
            <a:endParaRPr lang="en-US" sz="2000" spc="20" dirty="0">
              <a:solidFill>
                <a:srgbClr val="104862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1991683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308354" y="1"/>
            <a:ext cx="2924031" cy="6857999"/>
          </a:xfrm>
          <a:prstGeom prst="rect">
            <a:avLst/>
          </a:prstGeom>
          <a:solidFill>
            <a:srgbClr val="104862"/>
          </a:solidFill>
        </p:spPr>
      </p:sp>
      <p:sp>
        <p:nvSpPr>
          <p:cNvPr id="3" name="AutoShape 3"/>
          <p:cNvSpPr/>
          <p:nvPr/>
        </p:nvSpPr>
        <p:spPr>
          <a:xfrm>
            <a:off x="0" y="1"/>
            <a:ext cx="2644119" cy="6857999"/>
          </a:xfrm>
          <a:prstGeom prst="rect">
            <a:avLst/>
          </a:prstGeom>
          <a:solidFill>
            <a:srgbClr val="104862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42059" y="1114955"/>
            <a:ext cx="5857307" cy="493331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71222" y="4035700"/>
            <a:ext cx="5857307" cy="34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7"/>
              </a:lnSpc>
              <a:spcBef>
                <a:spcPct val="0"/>
              </a:spcBef>
            </a:pPr>
            <a:r>
              <a:rPr lang="en-US" sz="2133">
                <a:solidFill>
                  <a:srgbClr val="FFFFFF"/>
                </a:solidFill>
                <a:latin typeface="Lato Bold"/>
              </a:rPr>
              <a:t>Brainstem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695525" y="3537162"/>
            <a:ext cx="5857307" cy="34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7"/>
              </a:lnSpc>
              <a:spcBef>
                <a:spcPct val="0"/>
              </a:spcBef>
            </a:pPr>
            <a:r>
              <a:rPr lang="en-US" sz="2133">
                <a:solidFill>
                  <a:srgbClr val="FFFFFF"/>
                </a:solidFill>
                <a:latin typeface="Lato Bold"/>
              </a:rPr>
              <a:t>Cortex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42059" y="293794"/>
            <a:ext cx="5857307" cy="731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7"/>
              </a:lnSpc>
            </a:pPr>
            <a:r>
              <a:rPr lang="en-US" sz="2133">
                <a:solidFill>
                  <a:srgbClr val="104862"/>
                </a:solidFill>
                <a:latin typeface="Lato Bold"/>
              </a:rPr>
              <a:t>As one increases, the other declines -</a:t>
            </a:r>
          </a:p>
          <a:p>
            <a:pPr algn="ctr">
              <a:lnSpc>
                <a:spcPts val="2987"/>
              </a:lnSpc>
              <a:spcBef>
                <a:spcPct val="0"/>
              </a:spcBef>
            </a:pPr>
            <a:r>
              <a:rPr lang="en-US" sz="2133">
                <a:solidFill>
                  <a:srgbClr val="104862"/>
                </a:solidFill>
                <a:latin typeface="Lato Bold"/>
              </a:rPr>
              <a:t>and vica versa.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53107" y="6029070"/>
            <a:ext cx="5857307" cy="731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7"/>
              </a:lnSpc>
              <a:spcBef>
                <a:spcPct val="0"/>
              </a:spcBef>
            </a:pPr>
            <a:r>
              <a:rPr lang="en-US" sz="2133">
                <a:solidFill>
                  <a:srgbClr val="104862"/>
                </a:solidFill>
                <a:latin typeface="Lato Bold"/>
              </a:rPr>
              <a:t>To be really using your cortex, your brainstem needs to be </a:t>
            </a:r>
            <a:r>
              <a:rPr lang="en-US" sz="2133">
                <a:solidFill>
                  <a:srgbClr val="508EAE"/>
                </a:solidFill>
                <a:latin typeface="Lato Bold"/>
              </a:rPr>
              <a:t>CALM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400000">
            <a:off x="9424869" y="1937915"/>
            <a:ext cx="2521689" cy="25216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210378" y="2254060"/>
            <a:ext cx="2521689" cy="252168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89281" y="4705898"/>
            <a:ext cx="1363883" cy="889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2400" spc="24">
                <a:solidFill>
                  <a:srgbClr val="FFFFFF"/>
                </a:solidFill>
                <a:latin typeface="Glacial Indifference"/>
              </a:rPr>
              <a:t>Low Activity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00434" y="1169151"/>
            <a:ext cx="1127966" cy="889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24" dirty="0">
                <a:solidFill>
                  <a:srgbClr val="FFFFFF"/>
                </a:solidFill>
                <a:latin typeface="Glacial Indifference"/>
              </a:rPr>
              <a:t>High 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2400" spc="24" dirty="0">
                <a:solidFill>
                  <a:srgbClr val="FFFFFF"/>
                </a:solidFill>
                <a:latin typeface="Glacial Indifference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3437711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816" y="1349827"/>
            <a:ext cx="5269738" cy="4538299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AutoShape 2">
            <a:extLst>
              <a:ext uri="{FF2B5EF4-FFF2-40B4-BE49-F238E27FC236}">
                <a16:creationId xmlns:a16="http://schemas.microsoft.com/office/drawing/2014/main" id="{111138FC-8AD8-9F4F-8FCB-C46803C32E9D}"/>
              </a:ext>
            </a:extLst>
          </p:cNvPr>
          <p:cNvSpPr/>
          <p:nvPr/>
        </p:nvSpPr>
        <p:spPr>
          <a:xfrm>
            <a:off x="-66261" y="7681"/>
            <a:ext cx="3475137" cy="6837556"/>
          </a:xfrm>
          <a:prstGeom prst="rect">
            <a:avLst/>
          </a:prstGeom>
          <a:solidFill>
            <a:srgbClr val="4E8EAD"/>
          </a:solidFill>
        </p:spPr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8B902E34-6682-FF43-9CDF-8070828B98E9}"/>
              </a:ext>
            </a:extLst>
          </p:cNvPr>
          <p:cNvSpPr/>
          <p:nvPr/>
        </p:nvSpPr>
        <p:spPr>
          <a:xfrm>
            <a:off x="8768286" y="20444"/>
            <a:ext cx="3475137" cy="6837556"/>
          </a:xfrm>
          <a:prstGeom prst="rect">
            <a:avLst/>
          </a:prstGeom>
          <a:solidFill>
            <a:srgbClr val="104862"/>
          </a:solidFill>
        </p:spPr>
      </p:sp>
      <p:pic>
        <p:nvPicPr>
          <p:cNvPr id="516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1" y="345958"/>
            <a:ext cx="1898823" cy="563114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Rounded Rectangle 4"/>
          <p:cNvSpPr txBox="1"/>
          <p:nvPr/>
        </p:nvSpPr>
        <p:spPr>
          <a:xfrm>
            <a:off x="2822848" y="1134383"/>
            <a:ext cx="6508564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200" b="1">
                <a:solidFill>
                  <a:srgbClr val="104862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dirty="0"/>
              <a:t>If we imagine the brain as a tree… </a:t>
            </a:r>
          </a:p>
        </p:txBody>
      </p:sp>
      <p:sp>
        <p:nvSpPr>
          <p:cNvPr id="521" name="Rectangle 2"/>
          <p:cNvSpPr txBox="1"/>
          <p:nvPr/>
        </p:nvSpPr>
        <p:spPr>
          <a:xfrm>
            <a:off x="8932483" y="2548880"/>
            <a:ext cx="1979066" cy="913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104862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sz="2667" dirty="0">
                <a:solidFill>
                  <a:schemeClr val="bg1"/>
                </a:solidFill>
              </a:rPr>
              <a:t>Cortisol = </a:t>
            </a:r>
          </a:p>
          <a:p>
            <a:pPr>
              <a:defRPr b="1">
                <a:solidFill>
                  <a:srgbClr val="104862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sz="2667" dirty="0">
                <a:solidFill>
                  <a:schemeClr val="bg1"/>
                </a:solidFill>
              </a:rPr>
              <a:t>Weed Killer </a:t>
            </a:r>
          </a:p>
        </p:txBody>
      </p:sp>
      <p:sp>
        <p:nvSpPr>
          <p:cNvPr id="520" name="Rectangle 1"/>
          <p:cNvSpPr txBox="1"/>
          <p:nvPr/>
        </p:nvSpPr>
        <p:spPr>
          <a:xfrm>
            <a:off x="1232473" y="2590801"/>
            <a:ext cx="2459206" cy="913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b="1">
                <a:solidFill>
                  <a:srgbClr val="104862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sz="2667" dirty="0">
                <a:solidFill>
                  <a:schemeClr val="bg1"/>
                </a:solidFill>
              </a:rPr>
              <a:t>Endorphins = </a:t>
            </a:r>
          </a:p>
          <a:p>
            <a:pPr>
              <a:defRPr b="1">
                <a:solidFill>
                  <a:srgbClr val="104862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sz="2667" dirty="0">
                <a:solidFill>
                  <a:schemeClr val="bg1"/>
                </a:solidFill>
              </a:rPr>
              <a:t>Fertilizer </a:t>
            </a:r>
          </a:p>
        </p:txBody>
      </p:sp>
    </p:spTree>
    <p:extLst>
      <p:ext uri="{BB962C8B-B14F-4D97-AF65-F5344CB8AC3E}">
        <p14:creationId xmlns:p14="http://schemas.microsoft.com/office/powerpoint/2010/main" val="2413378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2">
            <a:extLst>
              <a:ext uri="{FF2B5EF4-FFF2-40B4-BE49-F238E27FC236}">
                <a16:creationId xmlns:a16="http://schemas.microsoft.com/office/drawing/2014/main" id="{4364B1F1-E345-894D-A46C-93D41292D11C}"/>
              </a:ext>
            </a:extLst>
          </p:cNvPr>
          <p:cNvSpPr/>
          <p:nvPr/>
        </p:nvSpPr>
        <p:spPr>
          <a:xfrm>
            <a:off x="-26712" y="-10879"/>
            <a:ext cx="8806626" cy="6868879"/>
          </a:xfrm>
          <a:prstGeom prst="rect">
            <a:avLst/>
          </a:prstGeom>
          <a:solidFill>
            <a:srgbClr val="4F8EAE"/>
          </a:solidFill>
        </p:spPr>
      </p:sp>
      <p:sp>
        <p:nvSpPr>
          <p:cNvPr id="2" name="AutoShape 2"/>
          <p:cNvSpPr/>
          <p:nvPr/>
        </p:nvSpPr>
        <p:spPr>
          <a:xfrm>
            <a:off x="6096000" y="-10879"/>
            <a:ext cx="6096000" cy="6872744"/>
          </a:xfrm>
          <a:prstGeom prst="rect">
            <a:avLst/>
          </a:prstGeom>
          <a:solidFill>
            <a:srgbClr val="104862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23385" r="48930"/>
          <a:stretch>
            <a:fillRect/>
          </a:stretch>
        </p:blipFill>
        <p:spPr>
          <a:xfrm>
            <a:off x="11014204" y="14798"/>
            <a:ext cx="1173587" cy="6858000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 rot="-10800000">
            <a:off x="132307" y="221806"/>
            <a:ext cx="7380367" cy="6391398"/>
            <a:chOff x="0" y="0"/>
            <a:chExt cx="6350000" cy="5499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11262" y="1257832"/>
            <a:ext cx="6050069" cy="1066261"/>
            <a:chOff x="0" y="0"/>
            <a:chExt cx="3242746" cy="571500"/>
          </a:xfrm>
        </p:grpSpPr>
        <p:sp>
          <p:nvSpPr>
            <p:cNvPr id="7" name="Freeform 7"/>
            <p:cNvSpPr/>
            <p:nvPr/>
          </p:nvSpPr>
          <p:spPr>
            <a:xfrm>
              <a:off x="0" y="255270"/>
              <a:ext cx="3242746" cy="69850"/>
            </a:xfrm>
            <a:custGeom>
              <a:avLst/>
              <a:gdLst/>
              <a:ahLst/>
              <a:cxnLst/>
              <a:rect l="l" t="t" r="r" b="b"/>
              <a:pathLst>
                <a:path w="3242746" h="69850">
                  <a:moveTo>
                    <a:pt x="295191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242746" y="69850"/>
                  </a:lnTo>
                  <a:lnTo>
                    <a:pt x="3242746" y="0"/>
                  </a:lnTo>
                  <a:close/>
                </a:path>
              </a:pathLst>
            </a:custGeom>
            <a:solidFill>
              <a:srgbClr val="508EAE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262487" y="2709676"/>
            <a:ext cx="5646651" cy="1066261"/>
            <a:chOff x="0" y="0"/>
            <a:chExt cx="3026520" cy="571500"/>
          </a:xfrm>
        </p:grpSpPr>
        <p:sp>
          <p:nvSpPr>
            <p:cNvPr id="9" name="Freeform 9"/>
            <p:cNvSpPr/>
            <p:nvPr/>
          </p:nvSpPr>
          <p:spPr>
            <a:xfrm>
              <a:off x="0" y="255270"/>
              <a:ext cx="3026520" cy="69850"/>
            </a:xfrm>
            <a:custGeom>
              <a:avLst/>
              <a:gdLst/>
              <a:ahLst/>
              <a:cxnLst/>
              <a:rect l="l" t="t" r="r" b="b"/>
              <a:pathLst>
                <a:path w="3026520" h="69850">
                  <a:moveTo>
                    <a:pt x="273569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026520" y="69850"/>
                  </a:lnTo>
                  <a:lnTo>
                    <a:pt x="3026520" y="0"/>
                  </a:lnTo>
                  <a:close/>
                </a:path>
              </a:pathLst>
            </a:custGeom>
            <a:solidFill>
              <a:srgbClr val="508EAE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429208" y="4142898"/>
            <a:ext cx="5258749" cy="1066261"/>
            <a:chOff x="0" y="0"/>
            <a:chExt cx="2818610" cy="571500"/>
          </a:xfrm>
        </p:grpSpPr>
        <p:sp>
          <p:nvSpPr>
            <p:cNvPr id="11" name="Freeform 11"/>
            <p:cNvSpPr/>
            <p:nvPr/>
          </p:nvSpPr>
          <p:spPr>
            <a:xfrm>
              <a:off x="0" y="255270"/>
              <a:ext cx="2818610" cy="69850"/>
            </a:xfrm>
            <a:custGeom>
              <a:avLst/>
              <a:gdLst/>
              <a:ahLst/>
              <a:cxnLst/>
              <a:rect l="l" t="t" r="r" b="b"/>
              <a:pathLst>
                <a:path w="2818610" h="69850">
                  <a:moveTo>
                    <a:pt x="252778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818610" y="69850"/>
                  </a:lnTo>
                  <a:lnTo>
                    <a:pt x="2818610" y="0"/>
                  </a:lnTo>
                  <a:close/>
                </a:path>
              </a:pathLst>
            </a:custGeom>
            <a:solidFill>
              <a:srgbClr val="508EAE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2143163" y="783811"/>
            <a:ext cx="3358654" cy="46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104862"/>
                </a:solidFill>
                <a:latin typeface="Josefin Sans Bold"/>
              </a:rPr>
              <a:t>Executive Functions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24538" y="3770788"/>
            <a:ext cx="1952262" cy="469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dirty="0">
                <a:solidFill>
                  <a:srgbClr val="104862"/>
                </a:solidFill>
                <a:latin typeface="Josefin Sans Bold"/>
              </a:rPr>
              <a:t>Movement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61833" y="5121910"/>
            <a:ext cx="1106983" cy="46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104862"/>
                </a:solidFill>
                <a:latin typeface="Josefin Sans Bold"/>
              </a:rPr>
              <a:t>Safety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952121" y="2337566"/>
            <a:ext cx="1561108" cy="46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104862"/>
                </a:solidFill>
                <a:latin typeface="Josefin Sans Bold"/>
              </a:rPr>
              <a:t>Emotions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761681" y="4938074"/>
            <a:ext cx="5852554" cy="1509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r>
              <a:rPr lang="en-US" sz="1733">
                <a:solidFill>
                  <a:srgbClr val="FFFFFF"/>
                </a:solidFill>
                <a:latin typeface="Lato"/>
              </a:rPr>
              <a:t>Touch</a:t>
            </a:r>
          </a:p>
          <a:p>
            <a:pPr algn="ctr">
              <a:lnSpc>
                <a:spcPts val="2427"/>
              </a:lnSpc>
            </a:pPr>
            <a:r>
              <a:rPr lang="en-US" sz="1733">
                <a:solidFill>
                  <a:srgbClr val="FFFFFF"/>
                </a:solidFill>
                <a:latin typeface="Lato"/>
              </a:rPr>
              <a:t>Sensory Pathways</a:t>
            </a:r>
          </a:p>
          <a:p>
            <a:pPr algn="ctr">
              <a:lnSpc>
                <a:spcPts val="2427"/>
              </a:lnSpc>
            </a:pPr>
            <a:r>
              <a:rPr lang="en-US" sz="1733">
                <a:solidFill>
                  <a:srgbClr val="FFFFFF"/>
                </a:solidFill>
                <a:latin typeface="Lato"/>
              </a:rPr>
              <a:t>Predictability</a:t>
            </a:r>
          </a:p>
          <a:p>
            <a:pPr algn="ctr">
              <a:lnSpc>
                <a:spcPts val="2427"/>
              </a:lnSpc>
            </a:pPr>
            <a:r>
              <a:rPr lang="en-US" sz="1733">
                <a:solidFill>
                  <a:srgbClr val="FFFFFF"/>
                </a:solidFill>
                <a:latin typeface="Lato"/>
              </a:rPr>
              <a:t>Autonomy</a:t>
            </a:r>
          </a:p>
          <a:p>
            <a:pPr algn="ctr">
              <a:lnSpc>
                <a:spcPts val="2427"/>
              </a:lnSpc>
            </a:pPr>
            <a:r>
              <a:rPr lang="en-US" sz="1733">
                <a:solidFill>
                  <a:srgbClr val="FFFFFF"/>
                </a:solidFill>
                <a:latin typeface="Lato"/>
              </a:rPr>
              <a:t>Water and Kai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36297" y="3566318"/>
            <a:ext cx="5852554" cy="1201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r>
              <a:rPr lang="en-US" sz="1733">
                <a:solidFill>
                  <a:srgbClr val="FFFFFF"/>
                </a:solidFill>
                <a:latin typeface="Lato"/>
              </a:rPr>
              <a:t>Rhythmic Patterning</a:t>
            </a:r>
          </a:p>
          <a:p>
            <a:pPr algn="ctr">
              <a:lnSpc>
                <a:spcPts val="2427"/>
              </a:lnSpc>
            </a:pPr>
            <a:r>
              <a:rPr lang="en-US" sz="1733">
                <a:solidFill>
                  <a:srgbClr val="FFFFFF"/>
                </a:solidFill>
                <a:latin typeface="Lato"/>
              </a:rPr>
              <a:t>Routine/Ritual</a:t>
            </a:r>
          </a:p>
          <a:p>
            <a:pPr algn="ctr">
              <a:lnSpc>
                <a:spcPts val="2427"/>
              </a:lnSpc>
            </a:pPr>
            <a:r>
              <a:rPr lang="en-US" sz="1733">
                <a:solidFill>
                  <a:srgbClr val="FFFFFF"/>
                </a:solidFill>
                <a:latin typeface="Lato"/>
              </a:rPr>
              <a:t>Motivation</a:t>
            </a:r>
          </a:p>
          <a:p>
            <a:pPr algn="ctr">
              <a:lnSpc>
                <a:spcPts val="2427"/>
              </a:lnSpc>
            </a:pPr>
            <a:r>
              <a:rPr lang="en-US" sz="1733">
                <a:solidFill>
                  <a:srgbClr val="FFFFFF"/>
                </a:solidFill>
                <a:latin typeface="Lato"/>
              </a:rPr>
              <a:t>Activity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068344" y="2007366"/>
            <a:ext cx="5852554" cy="1201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r>
              <a:rPr lang="en-US" sz="1733">
                <a:solidFill>
                  <a:srgbClr val="FFFFFF"/>
                </a:solidFill>
                <a:latin typeface="Lato"/>
              </a:rPr>
              <a:t>Validation/Self Esteem</a:t>
            </a:r>
          </a:p>
          <a:p>
            <a:pPr algn="ctr">
              <a:lnSpc>
                <a:spcPts val="2427"/>
              </a:lnSpc>
            </a:pPr>
            <a:r>
              <a:rPr lang="en-US" sz="1733">
                <a:solidFill>
                  <a:srgbClr val="FFFFFF"/>
                </a:solidFill>
                <a:latin typeface="Lato"/>
              </a:rPr>
              <a:t>Dispositions/Naming Emotions</a:t>
            </a:r>
          </a:p>
          <a:p>
            <a:pPr algn="ctr">
              <a:lnSpc>
                <a:spcPts val="2427"/>
              </a:lnSpc>
            </a:pPr>
            <a:r>
              <a:rPr lang="en-US" sz="1733">
                <a:solidFill>
                  <a:srgbClr val="FFFFFF"/>
                </a:solidFill>
                <a:latin typeface="Lato"/>
              </a:rPr>
              <a:t>Reframing/Mindfulness</a:t>
            </a:r>
          </a:p>
          <a:p>
            <a:pPr algn="ctr">
              <a:lnSpc>
                <a:spcPts val="2427"/>
              </a:lnSpc>
            </a:pPr>
            <a:r>
              <a:rPr lang="en-US" sz="1733">
                <a:solidFill>
                  <a:srgbClr val="FFFFFF"/>
                </a:solidFill>
                <a:latin typeface="Lato"/>
              </a:rPr>
              <a:t>Perseverence/Paralimbic system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096000" y="221806"/>
            <a:ext cx="5852554" cy="1509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r>
              <a:rPr lang="en-US" sz="1733">
                <a:solidFill>
                  <a:srgbClr val="FFFFFF"/>
                </a:solidFill>
                <a:latin typeface="Lato"/>
              </a:rPr>
              <a:t>Consequence/Logic</a:t>
            </a:r>
          </a:p>
          <a:p>
            <a:pPr algn="ctr">
              <a:lnSpc>
                <a:spcPts val="2427"/>
              </a:lnSpc>
            </a:pPr>
            <a:r>
              <a:rPr lang="en-US" sz="1733">
                <a:solidFill>
                  <a:srgbClr val="FFFFFF"/>
                </a:solidFill>
                <a:latin typeface="Lato"/>
              </a:rPr>
              <a:t>Judgement/Empathy</a:t>
            </a:r>
          </a:p>
          <a:p>
            <a:pPr algn="ctr">
              <a:lnSpc>
                <a:spcPts val="2427"/>
              </a:lnSpc>
            </a:pPr>
            <a:r>
              <a:rPr lang="en-US" sz="1733">
                <a:solidFill>
                  <a:srgbClr val="FFFFFF"/>
                </a:solidFill>
                <a:latin typeface="Lato"/>
              </a:rPr>
              <a:t>Self-regulation/Cognitive Training</a:t>
            </a:r>
          </a:p>
          <a:p>
            <a:pPr algn="ctr">
              <a:lnSpc>
                <a:spcPts val="2427"/>
              </a:lnSpc>
            </a:pPr>
            <a:r>
              <a:rPr lang="en-US" sz="1733">
                <a:solidFill>
                  <a:srgbClr val="FFFFFF"/>
                </a:solidFill>
                <a:latin typeface="Lato"/>
              </a:rPr>
              <a:t>Inhibitory Control/Working Memory</a:t>
            </a:r>
          </a:p>
          <a:p>
            <a:pPr algn="ctr">
              <a:lnSpc>
                <a:spcPts val="2427"/>
              </a:lnSpc>
            </a:pPr>
            <a:r>
              <a:rPr lang="en-US" sz="1733">
                <a:solidFill>
                  <a:srgbClr val="FFFFFF"/>
                </a:solidFill>
                <a:latin typeface="Lato"/>
              </a:rPr>
              <a:t>Megacognition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rcRect r="71236"/>
          <a:stretch>
            <a:fillRect/>
          </a:stretch>
        </p:blipFill>
        <p:spPr>
          <a:xfrm>
            <a:off x="9488851" y="5764144"/>
            <a:ext cx="566027" cy="584955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8837176" y="6430747"/>
            <a:ext cx="1869378" cy="173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"/>
              </a:lnSpc>
            </a:pPr>
            <a:r>
              <a:rPr lang="en-US" sz="1067">
                <a:solidFill>
                  <a:srgbClr val="FFFFFF"/>
                </a:solidFill>
                <a:latin typeface="Lato"/>
              </a:rPr>
              <a:t>www.nathanwallis.com</a:t>
            </a:r>
          </a:p>
        </p:txBody>
      </p:sp>
    </p:spTree>
    <p:extLst>
      <p:ext uri="{BB962C8B-B14F-4D97-AF65-F5344CB8AC3E}">
        <p14:creationId xmlns:p14="http://schemas.microsoft.com/office/powerpoint/2010/main" val="2861002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9101E-FDF6-6041-B0B2-4E32F20D99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4A20A7-9057-0148-AC72-ACA728ED3C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01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8243419DA1C94780DEE7F690C801D2" ma:contentTypeVersion="2" ma:contentTypeDescription="Create a new document." ma:contentTypeScope="" ma:versionID="5314676dea748e106fb37f31fb2a7bcf">
  <xsd:schema xmlns:xsd="http://www.w3.org/2001/XMLSchema" xmlns:xs="http://www.w3.org/2001/XMLSchema" xmlns:p="http://schemas.microsoft.com/office/2006/metadata/properties" xmlns:ns2="a150029b-7c00-4384-94c8-4e766a672a42" targetNamespace="http://schemas.microsoft.com/office/2006/metadata/properties" ma:root="true" ma:fieldsID="5d6ab856779e58ec6f77541b4818a770" ns2:_="">
    <xsd:import namespace="a150029b-7c00-4384-94c8-4e766a672a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0029b-7c00-4384-94c8-4e766a672a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C6B560-4647-44E3-85A5-71D60A822B1F}"/>
</file>

<file path=customXml/itemProps2.xml><?xml version="1.0" encoding="utf-8"?>
<ds:datastoreItem xmlns:ds="http://schemas.openxmlformats.org/officeDocument/2006/customXml" ds:itemID="{470CDCAC-C640-4142-87F9-6107B5EBAB02}"/>
</file>

<file path=customXml/itemProps3.xml><?xml version="1.0" encoding="utf-8"?>
<ds:datastoreItem xmlns:ds="http://schemas.openxmlformats.org/officeDocument/2006/customXml" ds:itemID="{653A8D91-662E-4AC7-8372-2C12555B61F9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264</Words>
  <Application>Microsoft Macintosh PowerPoint</Application>
  <PresentationFormat>Widescreen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DejaVu Sans</vt:lpstr>
      <vt:lpstr>Glacial Indifference</vt:lpstr>
      <vt:lpstr>Josefin Sans Bold</vt:lpstr>
      <vt:lpstr>Josefin Sans Bold Bold</vt:lpstr>
      <vt:lpstr>Lato</vt:lpstr>
      <vt:lpstr>Lato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Wallis</dc:creator>
  <cp:lastModifiedBy>Nathan Wallis</cp:lastModifiedBy>
  <cp:revision>2</cp:revision>
  <dcterms:created xsi:type="dcterms:W3CDTF">2021-02-09T02:20:12Z</dcterms:created>
  <dcterms:modified xsi:type="dcterms:W3CDTF">2021-02-09T02:32:10Z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0x0101008E8243419DA1C94780DEE7F690C801D2</vt:lpwstr>
  </property>
</Properties>
</file>