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8" r:id="rId8"/>
    <p:sldId id="261" r:id="rId9"/>
    <p:sldId id="262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095"/>
    <p:restoredTop sz="94576"/>
  </p:normalViewPr>
  <p:slideViewPr>
    <p:cSldViewPr>
      <p:cViewPr varScale="1">
        <p:scale>
          <a:sx n="22" d="100"/>
          <a:sy n="22" d="100"/>
        </p:scale>
        <p:origin x="256" y="1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8394065"/>
          </a:xfrm>
          <a:custGeom>
            <a:avLst/>
            <a:gdLst/>
            <a:ahLst/>
            <a:cxnLst/>
            <a:rect l="l" t="t" r="r" b="b"/>
            <a:pathLst>
              <a:path w="18288000" h="8394065">
                <a:moveTo>
                  <a:pt x="0" y="8393519"/>
                </a:moveTo>
                <a:lnTo>
                  <a:pt x="18288000" y="8393519"/>
                </a:lnTo>
                <a:lnTo>
                  <a:pt x="18288000" y="0"/>
                </a:lnTo>
                <a:lnTo>
                  <a:pt x="0" y="0"/>
                </a:lnTo>
                <a:lnTo>
                  <a:pt x="0" y="8393519"/>
                </a:lnTo>
                <a:close/>
              </a:path>
            </a:pathLst>
          </a:custGeom>
          <a:solidFill>
            <a:srgbClr val="4F8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393519"/>
            <a:ext cx="18288000" cy="1893570"/>
          </a:xfrm>
          <a:custGeom>
            <a:avLst/>
            <a:gdLst/>
            <a:ahLst/>
            <a:cxnLst/>
            <a:rect l="l" t="t" r="r" b="b"/>
            <a:pathLst>
              <a:path w="18288000" h="1893570">
                <a:moveTo>
                  <a:pt x="0" y="1893480"/>
                </a:moveTo>
                <a:lnTo>
                  <a:pt x="18287998" y="1893480"/>
                </a:lnTo>
                <a:lnTo>
                  <a:pt x="18287998" y="0"/>
                </a:lnTo>
                <a:lnTo>
                  <a:pt x="0" y="0"/>
                </a:lnTo>
                <a:lnTo>
                  <a:pt x="0" y="1893480"/>
                </a:lnTo>
                <a:close/>
              </a:path>
            </a:pathLst>
          </a:custGeom>
          <a:solidFill>
            <a:srgbClr val="0F4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06889" y="396697"/>
            <a:ext cx="10858499" cy="7267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0055" y="4826000"/>
            <a:ext cx="2867888" cy="50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F48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F48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21194" y="1928034"/>
            <a:ext cx="9744074" cy="733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6"/>
            <a:ext cx="6593840" cy="10287000"/>
          </a:xfrm>
          <a:custGeom>
            <a:avLst/>
            <a:gdLst/>
            <a:ahLst/>
            <a:cxnLst/>
            <a:rect l="l" t="t" r="r" b="b"/>
            <a:pathLst>
              <a:path w="6593840" h="10287000">
                <a:moveTo>
                  <a:pt x="6593357" y="0"/>
                </a:moveTo>
                <a:lnTo>
                  <a:pt x="0" y="0"/>
                </a:lnTo>
                <a:lnTo>
                  <a:pt x="0" y="10286853"/>
                </a:lnTo>
                <a:lnTo>
                  <a:pt x="6593357" y="10286853"/>
                </a:lnTo>
                <a:lnTo>
                  <a:pt x="6593357" y="0"/>
                </a:lnTo>
                <a:close/>
              </a:path>
            </a:pathLst>
          </a:custGeom>
          <a:solidFill>
            <a:srgbClr val="0F4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730362"/>
            <a:ext cx="6580149" cy="556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F48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E3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07348" y="166007"/>
            <a:ext cx="13173074" cy="9877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9030" y="252475"/>
            <a:ext cx="1428993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0F48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2699" y="1672240"/>
            <a:ext cx="15522600" cy="265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hanwalli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hanwalli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0174" y="0"/>
            <a:ext cx="13077825" cy="10287000"/>
          </a:xfrm>
          <a:custGeom>
            <a:avLst/>
            <a:gdLst/>
            <a:ahLst/>
            <a:cxnLst/>
            <a:rect l="l" t="t" r="r" b="b"/>
            <a:pathLst>
              <a:path w="13077825" h="10287000">
                <a:moveTo>
                  <a:pt x="0" y="10287000"/>
                </a:moveTo>
                <a:lnTo>
                  <a:pt x="13077825" y="10287000"/>
                </a:lnTo>
                <a:lnTo>
                  <a:pt x="1307782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F4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210175" cy="10287000"/>
            <a:chOff x="0" y="0"/>
            <a:chExt cx="521017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210175" cy="10287000"/>
            </a:xfrm>
            <a:custGeom>
              <a:avLst/>
              <a:gdLst/>
              <a:ahLst/>
              <a:cxnLst/>
              <a:rect l="l" t="t" r="r" b="b"/>
              <a:pathLst>
                <a:path w="5210175" h="10287000">
                  <a:moveTo>
                    <a:pt x="5210174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5210174" y="10286999"/>
                  </a:lnTo>
                  <a:lnTo>
                    <a:pt x="5210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050904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301212" y="8724325"/>
            <a:ext cx="504824" cy="50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30167" y="9502189"/>
            <a:ext cx="476250" cy="495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30167" y="7978888"/>
            <a:ext cx="533400" cy="542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48730" marR="5080" indent="-699770">
              <a:lnSpc>
                <a:spcPts val="10130"/>
              </a:lnSpc>
              <a:spcBef>
                <a:spcPts val="795"/>
              </a:spcBef>
            </a:pPr>
            <a:r>
              <a:rPr spc="-50" dirty="0"/>
              <a:t>Change </a:t>
            </a:r>
            <a:r>
              <a:rPr spc="-220" dirty="0"/>
              <a:t>your </a:t>
            </a:r>
            <a:r>
              <a:rPr spc="-85" dirty="0"/>
              <a:t>Brain  </a:t>
            </a:r>
            <a:r>
              <a:rPr spc="-50" dirty="0"/>
              <a:t>Change </a:t>
            </a:r>
            <a:r>
              <a:rPr spc="-220" dirty="0"/>
              <a:t>your</a:t>
            </a:r>
            <a:r>
              <a:rPr spc="459" dirty="0"/>
              <a:t> </a:t>
            </a:r>
            <a:r>
              <a:rPr spc="225" dirty="0"/>
              <a:t>Life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03120" y="8103499"/>
            <a:ext cx="76962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65"/>
              </a:lnSpc>
            </a:pPr>
            <a:r>
              <a:rPr sz="5850" b="1" spc="405" dirty="0">
                <a:solidFill>
                  <a:srgbClr val="4F8DAD"/>
                </a:solidFill>
                <a:latin typeface="Arial"/>
                <a:cs typeface="Arial"/>
              </a:rPr>
              <a:t>K</a:t>
            </a:r>
            <a:r>
              <a:rPr sz="5850" b="1" dirty="0">
                <a:solidFill>
                  <a:srgbClr val="4F8DAD"/>
                </a:solidFill>
                <a:latin typeface="Arial"/>
                <a:cs typeface="Arial"/>
              </a:rPr>
              <a:t>a</a:t>
            </a:r>
            <a:endParaRPr sz="5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3120" y="5124268"/>
            <a:ext cx="769620" cy="2658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65"/>
              </a:lnSpc>
            </a:pPr>
            <a:r>
              <a:rPr sz="5850" b="1" spc="409" dirty="0">
                <a:solidFill>
                  <a:srgbClr val="4F8DAD"/>
                </a:solidFill>
                <a:latin typeface="Arial"/>
                <a:cs typeface="Arial"/>
              </a:rPr>
              <a:t>Ti</a:t>
            </a:r>
            <a:r>
              <a:rPr sz="5850" b="1" spc="405" dirty="0">
                <a:solidFill>
                  <a:srgbClr val="4F8DAD"/>
                </a:solidFill>
                <a:latin typeface="Arial"/>
                <a:cs typeface="Arial"/>
              </a:rPr>
              <a:t>k</a:t>
            </a:r>
            <a:r>
              <a:rPr sz="5850" b="1" spc="409" dirty="0">
                <a:solidFill>
                  <a:srgbClr val="4F8DAD"/>
                </a:solidFill>
                <a:latin typeface="Arial"/>
                <a:cs typeface="Arial"/>
              </a:rPr>
              <a:t>a</a:t>
            </a:r>
            <a:r>
              <a:rPr sz="5850" b="1" spc="405" dirty="0">
                <a:solidFill>
                  <a:srgbClr val="4F8DAD"/>
                </a:solidFill>
                <a:latin typeface="Arial"/>
                <a:cs typeface="Arial"/>
              </a:rPr>
              <a:t>k</a:t>
            </a:r>
            <a:r>
              <a:rPr sz="5850" b="1" dirty="0">
                <a:solidFill>
                  <a:srgbClr val="4F8DAD"/>
                </a:solidFill>
                <a:latin typeface="Arial"/>
                <a:cs typeface="Arial"/>
              </a:rPr>
              <a:t>a</a:t>
            </a:r>
            <a:endParaRPr sz="5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3120" y="4353611"/>
            <a:ext cx="769620" cy="450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65"/>
              </a:lnSpc>
            </a:pPr>
            <a:r>
              <a:rPr sz="5850" b="1" dirty="0">
                <a:solidFill>
                  <a:srgbClr val="4F8DAD"/>
                </a:solidFill>
                <a:latin typeface="Arial"/>
                <a:cs typeface="Arial"/>
              </a:rPr>
              <a:t>o</a:t>
            </a:r>
            <a:endParaRPr sz="5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3120" y="3092740"/>
            <a:ext cx="769620" cy="940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65"/>
              </a:lnSpc>
            </a:pPr>
            <a:r>
              <a:rPr sz="5850" b="1" spc="409" dirty="0">
                <a:solidFill>
                  <a:srgbClr val="4F8DAD"/>
                </a:solidFill>
                <a:latin typeface="Arial"/>
                <a:cs typeface="Arial"/>
              </a:rPr>
              <a:t>k</a:t>
            </a:r>
            <a:r>
              <a:rPr sz="5850" b="1" dirty="0">
                <a:solidFill>
                  <a:srgbClr val="4F8DAD"/>
                </a:solidFill>
                <a:latin typeface="Arial"/>
                <a:cs typeface="Arial"/>
              </a:rPr>
              <a:t>a</a:t>
            </a:r>
            <a:endParaRPr sz="5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3120" y="647700"/>
            <a:ext cx="730969" cy="212470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65"/>
              </a:lnSpc>
            </a:pPr>
            <a:r>
              <a:rPr sz="5850" b="1" spc="409" dirty="0">
                <a:solidFill>
                  <a:srgbClr val="4F8DAD"/>
                </a:solidFill>
                <a:latin typeface="Arial"/>
                <a:cs typeface="Arial"/>
              </a:rPr>
              <a:t>Ror</a:t>
            </a:r>
            <a:r>
              <a:rPr sz="5850" b="1" dirty="0">
                <a:solidFill>
                  <a:srgbClr val="4F8DAD"/>
                </a:solidFill>
                <a:latin typeface="Arial"/>
                <a:cs typeface="Arial"/>
              </a:rPr>
              <a:t>o</a:t>
            </a:r>
            <a:endParaRPr sz="58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80282" y="6188773"/>
            <a:ext cx="7125334" cy="3776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7179" algn="l"/>
              </a:tabLst>
            </a:pPr>
            <a:r>
              <a:rPr sz="7200" b="1" spc="1440" dirty="0">
                <a:solidFill>
                  <a:srgbClr val="4F8DAD"/>
                </a:solidFill>
                <a:latin typeface="Arial"/>
                <a:cs typeface="Arial"/>
              </a:rPr>
              <a:t>N</a:t>
            </a:r>
            <a:r>
              <a:rPr sz="7200" b="1" spc="915" dirty="0">
                <a:solidFill>
                  <a:srgbClr val="4F8DAD"/>
                </a:solidFill>
                <a:latin typeface="Arial"/>
                <a:cs typeface="Arial"/>
              </a:rPr>
              <a:t>a</a:t>
            </a:r>
            <a:r>
              <a:rPr sz="7200" b="1" spc="935" dirty="0">
                <a:solidFill>
                  <a:srgbClr val="4F8DAD"/>
                </a:solidFill>
                <a:latin typeface="Arial"/>
                <a:cs typeface="Arial"/>
              </a:rPr>
              <a:t>t</a:t>
            </a:r>
            <a:r>
              <a:rPr sz="7200" b="1" spc="375" dirty="0">
                <a:solidFill>
                  <a:srgbClr val="4F8DAD"/>
                </a:solidFill>
                <a:latin typeface="Arial"/>
                <a:cs typeface="Arial"/>
              </a:rPr>
              <a:t>h</a:t>
            </a:r>
            <a:r>
              <a:rPr sz="7200" b="1" spc="915" dirty="0">
                <a:solidFill>
                  <a:srgbClr val="4F8DAD"/>
                </a:solidFill>
                <a:latin typeface="Arial"/>
                <a:cs typeface="Arial"/>
              </a:rPr>
              <a:t>a</a:t>
            </a:r>
            <a:r>
              <a:rPr sz="7200" b="1" spc="-125" dirty="0">
                <a:solidFill>
                  <a:srgbClr val="4F8DAD"/>
                </a:solidFill>
                <a:latin typeface="Arial"/>
                <a:cs typeface="Arial"/>
              </a:rPr>
              <a:t>n</a:t>
            </a:r>
            <a:r>
              <a:rPr sz="7200" b="1" dirty="0">
                <a:solidFill>
                  <a:srgbClr val="4F8DAD"/>
                </a:solidFill>
                <a:latin typeface="Arial"/>
                <a:cs typeface="Arial"/>
              </a:rPr>
              <a:t>	</a:t>
            </a:r>
            <a:r>
              <a:rPr sz="7200" b="1" spc="1065" dirty="0">
                <a:solidFill>
                  <a:srgbClr val="4F8DAD"/>
                </a:solidFill>
                <a:latin typeface="Arial"/>
                <a:cs typeface="Arial"/>
              </a:rPr>
              <a:t>W</a:t>
            </a:r>
            <a:r>
              <a:rPr sz="7200" b="1" spc="915" dirty="0">
                <a:solidFill>
                  <a:srgbClr val="4F8DAD"/>
                </a:solidFill>
                <a:latin typeface="Arial"/>
                <a:cs typeface="Arial"/>
              </a:rPr>
              <a:t>a</a:t>
            </a:r>
            <a:r>
              <a:rPr sz="7200" b="1" spc="540" dirty="0">
                <a:solidFill>
                  <a:srgbClr val="4F8DAD"/>
                </a:solidFill>
                <a:latin typeface="Arial"/>
                <a:cs typeface="Arial"/>
              </a:rPr>
              <a:t>lli</a:t>
            </a:r>
            <a:r>
              <a:rPr sz="7200" b="1" spc="-790" dirty="0">
                <a:solidFill>
                  <a:srgbClr val="4F8DAD"/>
                </a:solidFill>
                <a:latin typeface="Arial"/>
                <a:cs typeface="Arial"/>
              </a:rPr>
              <a:t>s</a:t>
            </a:r>
            <a:endParaRPr sz="7200">
              <a:latin typeface="Arial"/>
              <a:cs typeface="Arial"/>
            </a:endParaRPr>
          </a:p>
          <a:p>
            <a:pPr marL="658495" marR="690880" indent="1183005" algn="r">
              <a:lnSpc>
                <a:spcPct val="171200"/>
              </a:lnSpc>
              <a:spcBef>
                <a:spcPts val="3640"/>
              </a:spcBef>
            </a:pPr>
            <a:r>
              <a:rPr sz="2800" b="1" spc="65" dirty="0">
                <a:solidFill>
                  <a:srgbClr val="D9D9D9"/>
                </a:solidFill>
                <a:latin typeface="Arial"/>
                <a:cs typeface="Arial"/>
              </a:rPr>
              <a:t>brains@nathanwallis.com  </a:t>
            </a:r>
            <a:r>
              <a:rPr sz="2800" b="1" spc="-170" dirty="0">
                <a:solidFill>
                  <a:srgbClr val="D9D9D9"/>
                </a:solidFill>
                <a:latin typeface="Arial"/>
                <a:cs typeface="Arial"/>
              </a:rPr>
              <a:t>@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na</a:t>
            </a:r>
            <a:r>
              <a:rPr sz="2800" b="1" spc="31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han</a:t>
            </a:r>
            <a:r>
              <a:rPr sz="2800" b="1" spc="280" dirty="0">
                <a:solidFill>
                  <a:srgbClr val="D9D9D9"/>
                </a:solidFill>
                <a:latin typeface="Arial"/>
                <a:cs typeface="Arial"/>
              </a:rPr>
              <a:t>w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D9D9D9"/>
                </a:solidFill>
                <a:latin typeface="Arial"/>
                <a:cs typeface="Arial"/>
              </a:rPr>
              <a:t>ll</a:t>
            </a:r>
            <a:r>
              <a:rPr sz="2800" b="1" spc="14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800" b="1" spc="-12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800" b="1" spc="125" dirty="0">
                <a:solidFill>
                  <a:srgbClr val="D9D9D9"/>
                </a:solidFill>
                <a:latin typeface="Arial"/>
                <a:cs typeface="Arial"/>
              </a:rPr>
              <a:t>x</a:t>
            </a:r>
            <a:r>
              <a:rPr sz="2800" b="1" spc="275" dirty="0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800" b="1" spc="31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800" b="1" spc="10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800" b="1" spc="16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800" b="1" spc="13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800" b="1" spc="80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800" b="1" spc="-1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800" b="1" spc="31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800" b="1" spc="14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800" b="1" spc="10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800" b="1" spc="-80" dirty="0">
                <a:solidFill>
                  <a:srgbClr val="D9D9D9"/>
                </a:solidFill>
                <a:latin typeface="Arial"/>
                <a:cs typeface="Arial"/>
              </a:rPr>
              <a:t>n  </a:t>
            </a:r>
            <a:r>
              <a:rPr sz="2800" b="1" spc="280" dirty="0">
                <a:solidFill>
                  <a:srgbClr val="D9D9D9"/>
                </a:solidFill>
                <a:latin typeface="Arial"/>
                <a:cs typeface="Arial"/>
              </a:rPr>
              <a:t>www</a:t>
            </a:r>
            <a:r>
              <a:rPr sz="2800" b="1" spc="80" dirty="0">
                <a:solidFill>
                  <a:srgbClr val="D9D9D9"/>
                </a:solidFill>
                <a:latin typeface="Arial"/>
                <a:cs typeface="Arial"/>
              </a:rPr>
              <a:t>.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na</a:t>
            </a:r>
            <a:r>
              <a:rPr sz="2800" b="1" spc="31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han</a:t>
            </a:r>
            <a:r>
              <a:rPr sz="2800" b="1" spc="280" dirty="0">
                <a:solidFill>
                  <a:srgbClr val="D9D9D9"/>
                </a:solidFill>
                <a:latin typeface="Arial"/>
                <a:cs typeface="Arial"/>
              </a:rPr>
              <a:t>w</a:t>
            </a:r>
            <a:r>
              <a:rPr sz="2800" b="1" spc="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D9D9D9"/>
                </a:solidFill>
                <a:latin typeface="Arial"/>
                <a:cs typeface="Arial"/>
              </a:rPr>
              <a:t>ll</a:t>
            </a:r>
            <a:r>
              <a:rPr sz="2800" b="1" spc="14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800" b="1" spc="-12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800" b="1" spc="80" dirty="0">
                <a:solidFill>
                  <a:srgbClr val="D9D9D9"/>
                </a:solidFill>
                <a:latin typeface="Arial"/>
                <a:cs typeface="Arial"/>
              </a:rPr>
              <a:t>.</a:t>
            </a:r>
            <a:r>
              <a:rPr sz="2800" b="1" spc="-1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800" b="1" spc="10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800" b="1" spc="-130" dirty="0">
                <a:solidFill>
                  <a:srgbClr val="D9D9D9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899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The </a:t>
            </a:r>
            <a:r>
              <a:rPr spc="50" dirty="0"/>
              <a:t>Human</a:t>
            </a:r>
            <a:r>
              <a:rPr spc="535" dirty="0"/>
              <a:t> </a:t>
            </a:r>
            <a:r>
              <a:rPr spc="-80" dirty="0"/>
              <a:t>Brain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0509" y="396588"/>
            <a:ext cx="4211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10" dirty="0">
                <a:solidFill>
                  <a:srgbClr val="D9D9D9"/>
                </a:solidFill>
                <a:latin typeface="Arial"/>
                <a:cs typeface="Arial"/>
              </a:rPr>
              <a:t>www.nathanwallis.com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5158" y="1028814"/>
            <a:ext cx="1247775" cy="120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35230" cy="10287000"/>
          </a:xfrm>
          <a:custGeom>
            <a:avLst/>
            <a:gdLst/>
            <a:ahLst/>
            <a:cxnLst/>
            <a:rect l="l" t="t" r="r" b="b"/>
            <a:pathLst>
              <a:path w="12635230" h="10287000">
                <a:moveTo>
                  <a:pt x="0" y="10287000"/>
                </a:moveTo>
                <a:lnTo>
                  <a:pt x="12634722" y="10287000"/>
                </a:lnTo>
                <a:lnTo>
                  <a:pt x="12634722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F4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34722" y="0"/>
            <a:ext cx="5653405" cy="10287000"/>
          </a:xfrm>
          <a:custGeom>
            <a:avLst/>
            <a:gdLst/>
            <a:ahLst/>
            <a:cxnLst/>
            <a:rect l="l" t="t" r="r" b="b"/>
            <a:pathLst>
              <a:path w="5653405" h="10287000">
                <a:moveTo>
                  <a:pt x="0" y="0"/>
                </a:moveTo>
                <a:lnTo>
                  <a:pt x="0" y="10286999"/>
                </a:lnTo>
                <a:lnTo>
                  <a:pt x="5653276" y="10286999"/>
                </a:lnTo>
                <a:lnTo>
                  <a:pt x="5653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64100"/>
            <a:ext cx="4423156" cy="342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51465" y="1086913"/>
            <a:ext cx="7153274" cy="8229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3575" y="9528045"/>
            <a:ext cx="10210799" cy="75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940" y="35064"/>
            <a:ext cx="115614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60" dirty="0">
                <a:solidFill>
                  <a:srgbClr val="FFFFFF"/>
                </a:solidFill>
              </a:rPr>
              <a:t>Perry's </a:t>
            </a:r>
            <a:r>
              <a:rPr sz="6000" spc="20" dirty="0">
                <a:solidFill>
                  <a:srgbClr val="FFFFFF"/>
                </a:solidFill>
              </a:rPr>
              <a:t>Neuro-Sequential</a:t>
            </a:r>
            <a:r>
              <a:rPr sz="6000" spc="710" dirty="0">
                <a:solidFill>
                  <a:srgbClr val="FFFFFF"/>
                </a:solidFill>
              </a:rPr>
              <a:t> </a:t>
            </a:r>
            <a:r>
              <a:rPr sz="6000" spc="105" dirty="0">
                <a:solidFill>
                  <a:srgbClr val="FFFFFF"/>
                </a:solidFill>
              </a:rPr>
              <a:t>Model</a:t>
            </a:r>
            <a:endParaRPr sz="6000"/>
          </a:p>
        </p:txBody>
      </p:sp>
      <p:sp>
        <p:nvSpPr>
          <p:cNvPr id="8" name="object 8"/>
          <p:cNvSpPr/>
          <p:nvPr/>
        </p:nvSpPr>
        <p:spPr>
          <a:xfrm>
            <a:off x="13288898" y="9503955"/>
            <a:ext cx="695325" cy="714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78454" y="1393190"/>
            <a:ext cx="4882515" cy="79413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223520" indent="-635" algn="ctr">
              <a:lnSpc>
                <a:spcPct val="114700"/>
              </a:lnSpc>
              <a:spcBef>
                <a:spcPts val="95"/>
              </a:spcBef>
              <a:tabLst>
                <a:tab pos="2799080" algn="l"/>
              </a:tabLst>
            </a:pPr>
            <a:r>
              <a:rPr sz="4000" b="1" spc="-150" dirty="0">
                <a:solidFill>
                  <a:srgbClr val="D9D9D9"/>
                </a:solidFill>
                <a:latin typeface="Arial"/>
                <a:cs typeface="Arial"/>
              </a:rPr>
              <a:t>Empathy  </a:t>
            </a:r>
            <a:r>
              <a:rPr sz="4000" b="1" spc="-26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4000" b="1" spc="-14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4000" b="1" spc="-185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4000" b="1" spc="170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4000" b="1" spc="-5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4000" b="1" spc="-14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4000" b="1" spc="-105" dirty="0">
                <a:solidFill>
                  <a:srgbClr val="D9D9D9"/>
                </a:solidFill>
                <a:latin typeface="Arial"/>
                <a:cs typeface="Arial"/>
              </a:rPr>
              <a:t>ll</a:t>
            </a:r>
            <a:r>
              <a:rPr sz="4000" b="1" spc="-80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4000" b="1" spc="-185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4000" b="1" spc="-320" dirty="0">
                <a:solidFill>
                  <a:srgbClr val="D9D9D9"/>
                </a:solidFill>
                <a:latin typeface="Arial"/>
                <a:cs typeface="Arial"/>
              </a:rPr>
              <a:t>g</a:t>
            </a:r>
            <a:r>
              <a:rPr sz="4000" b="1" dirty="0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sz="4000" b="1" spc="-105" dirty="0">
                <a:solidFill>
                  <a:srgbClr val="D9D9D9"/>
                </a:solidFill>
                <a:latin typeface="Arial"/>
                <a:cs typeface="Arial"/>
              </a:rPr>
              <a:t>y</a:t>
            </a:r>
            <a:r>
              <a:rPr sz="4000" b="1" spc="-14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4000" b="1" spc="-185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4000" b="1" spc="-5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4000" b="1" spc="-4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4000" b="1" spc="-9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4000" b="1" spc="-105" dirty="0">
                <a:solidFill>
                  <a:srgbClr val="D9D9D9"/>
                </a:solidFill>
                <a:latin typeface="Arial"/>
                <a:cs typeface="Arial"/>
              </a:rPr>
              <a:t>l</a:t>
            </a:r>
            <a:r>
              <a:rPr sz="4000" b="1" spc="100" dirty="0">
                <a:solidFill>
                  <a:srgbClr val="D9D9D9"/>
                </a:solidFill>
                <a:latin typeface="Arial"/>
                <a:cs typeface="Arial"/>
              </a:rPr>
              <a:t>f  </a:t>
            </a:r>
            <a:r>
              <a:rPr sz="4000" b="1" spc="-125" dirty="0">
                <a:solidFill>
                  <a:srgbClr val="D9D9D9"/>
                </a:solidFill>
                <a:latin typeface="Arial"/>
                <a:cs typeface="Arial"/>
              </a:rPr>
              <a:t>Literacy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1" spc="-135" dirty="0">
                <a:solidFill>
                  <a:srgbClr val="8999A1"/>
                </a:solidFill>
                <a:latin typeface="Arial"/>
                <a:cs typeface="Arial"/>
              </a:rPr>
              <a:t>Emotional</a:t>
            </a:r>
            <a:r>
              <a:rPr sz="4000" b="1" spc="-210" dirty="0">
                <a:solidFill>
                  <a:srgbClr val="8999A1"/>
                </a:solidFill>
                <a:latin typeface="Arial"/>
                <a:cs typeface="Arial"/>
              </a:rPr>
              <a:t> </a:t>
            </a:r>
            <a:r>
              <a:rPr sz="4000" b="1" spc="-235" dirty="0">
                <a:solidFill>
                  <a:srgbClr val="8999A1"/>
                </a:solidFill>
                <a:latin typeface="Arial"/>
                <a:cs typeface="Arial"/>
              </a:rPr>
              <a:t>Response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827405" marR="1060450" algn="ctr">
              <a:lnSpc>
                <a:spcPct val="114700"/>
              </a:lnSpc>
            </a:pPr>
            <a:r>
              <a:rPr sz="4000" b="1" spc="-26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4000" b="1" spc="-140" dirty="0">
                <a:solidFill>
                  <a:srgbClr val="D9D9D9"/>
                </a:solidFill>
                <a:latin typeface="Arial"/>
                <a:cs typeface="Arial"/>
              </a:rPr>
              <a:t>oo</a:t>
            </a:r>
            <a:r>
              <a:rPr sz="4000" b="1" spc="-5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4000" b="1" spc="-170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4000" b="1" spc="-80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4000" b="1" spc="-185" dirty="0">
                <a:solidFill>
                  <a:srgbClr val="D9D9D9"/>
                </a:solidFill>
                <a:latin typeface="Arial"/>
                <a:cs typeface="Arial"/>
              </a:rPr>
              <a:t>na</a:t>
            </a:r>
            <a:r>
              <a:rPr sz="4000" b="1" spc="170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4000" b="1" spc="-80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4000" b="1" spc="-14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4000" b="1" spc="-114" dirty="0">
                <a:solidFill>
                  <a:srgbClr val="D9D9D9"/>
                </a:solidFill>
                <a:latin typeface="Arial"/>
                <a:cs typeface="Arial"/>
              </a:rPr>
              <a:t>n  </a:t>
            </a:r>
            <a:r>
              <a:rPr sz="4000" b="1" spc="-20" dirty="0">
                <a:solidFill>
                  <a:srgbClr val="D9D9D9"/>
                </a:solidFill>
                <a:latin typeface="Arial"/>
                <a:cs typeface="Arial"/>
              </a:rPr>
              <a:t>Movement</a:t>
            </a:r>
            <a:endParaRPr sz="4000">
              <a:latin typeface="Arial"/>
              <a:cs typeface="Arial"/>
            </a:endParaRPr>
          </a:p>
          <a:p>
            <a:pPr marL="1140460" marR="1252220" indent="119380" algn="ctr">
              <a:lnSpc>
                <a:spcPct val="114700"/>
              </a:lnSpc>
              <a:spcBef>
                <a:spcPts val="4170"/>
              </a:spcBef>
            </a:pPr>
            <a:r>
              <a:rPr sz="4000" b="1" spc="-160" dirty="0">
                <a:solidFill>
                  <a:srgbClr val="8999A1"/>
                </a:solidFill>
                <a:latin typeface="Arial"/>
                <a:cs typeface="Arial"/>
              </a:rPr>
              <a:t>Survival  </a:t>
            </a:r>
            <a:r>
              <a:rPr sz="4000" b="1" spc="10" dirty="0">
                <a:solidFill>
                  <a:srgbClr val="8999A1"/>
                </a:solidFill>
                <a:latin typeface="Arial"/>
                <a:cs typeface="Arial"/>
              </a:rPr>
              <a:t>Heart</a:t>
            </a:r>
            <a:r>
              <a:rPr sz="4000" b="1" spc="-254" dirty="0">
                <a:solidFill>
                  <a:srgbClr val="8999A1"/>
                </a:solidFill>
                <a:latin typeface="Arial"/>
                <a:cs typeface="Arial"/>
              </a:rPr>
              <a:t> </a:t>
            </a:r>
            <a:r>
              <a:rPr sz="4000" b="1" spc="-100" dirty="0">
                <a:solidFill>
                  <a:srgbClr val="8999A1"/>
                </a:solidFill>
                <a:latin typeface="Arial"/>
                <a:cs typeface="Arial"/>
              </a:rPr>
              <a:t>Rate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4000" b="1" spc="-120" dirty="0">
                <a:solidFill>
                  <a:srgbClr val="8999A1"/>
                </a:solidFill>
                <a:latin typeface="Arial"/>
                <a:cs typeface="Arial"/>
              </a:rPr>
              <a:t>Fight </a:t>
            </a:r>
            <a:r>
              <a:rPr sz="4000" b="1" spc="160" dirty="0">
                <a:solidFill>
                  <a:srgbClr val="8999A1"/>
                </a:solidFill>
                <a:latin typeface="Arial"/>
                <a:cs typeface="Arial"/>
              </a:rPr>
              <a:t>- </a:t>
            </a:r>
            <a:r>
              <a:rPr sz="4000" b="1" spc="-120" dirty="0">
                <a:solidFill>
                  <a:srgbClr val="8999A1"/>
                </a:solidFill>
                <a:latin typeface="Arial"/>
                <a:cs typeface="Arial"/>
              </a:rPr>
              <a:t>Flight </a:t>
            </a:r>
            <a:r>
              <a:rPr sz="4000" b="1" spc="160" dirty="0">
                <a:solidFill>
                  <a:srgbClr val="8999A1"/>
                </a:solidFill>
                <a:latin typeface="Arial"/>
                <a:cs typeface="Arial"/>
              </a:rPr>
              <a:t>-</a:t>
            </a:r>
            <a:r>
              <a:rPr sz="4000" b="1" spc="-635" dirty="0">
                <a:solidFill>
                  <a:srgbClr val="8999A1"/>
                </a:solidFill>
                <a:latin typeface="Arial"/>
                <a:cs typeface="Arial"/>
              </a:rPr>
              <a:t> </a:t>
            </a:r>
            <a:r>
              <a:rPr sz="4000" b="1" spc="-110" dirty="0">
                <a:solidFill>
                  <a:srgbClr val="8999A1"/>
                </a:solidFill>
                <a:latin typeface="Arial"/>
                <a:cs typeface="Arial"/>
              </a:rPr>
              <a:t>Freeze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87602" y="9663477"/>
            <a:ext cx="3870374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mi-NZ" sz="2400" dirty="0">
                <a:cs typeface="Times New Roman"/>
              </a:rPr>
              <a:t>www.nathanwallis.com</a:t>
            </a:r>
            <a:endParaRPr sz="2400" dirty="0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01928" y="0"/>
            <a:ext cx="4381500" cy="10287000"/>
            <a:chOff x="13901928" y="0"/>
            <a:chExt cx="4381500" cy="10287000"/>
          </a:xfrm>
        </p:grpSpPr>
        <p:sp>
          <p:nvSpPr>
            <p:cNvPr id="3" name="object 3"/>
            <p:cNvSpPr/>
            <p:nvPr/>
          </p:nvSpPr>
          <p:spPr>
            <a:xfrm>
              <a:off x="13901928" y="0"/>
              <a:ext cx="4381500" cy="10287000"/>
            </a:xfrm>
            <a:custGeom>
              <a:avLst/>
              <a:gdLst/>
              <a:ahLst/>
              <a:cxnLst/>
              <a:rect l="l" t="t" r="r" b="b"/>
              <a:pathLst>
                <a:path w="4381500" h="10287000">
                  <a:moveTo>
                    <a:pt x="0" y="0"/>
                  </a:moveTo>
                  <a:lnTo>
                    <a:pt x="0" y="10286999"/>
                  </a:lnTo>
                  <a:lnTo>
                    <a:pt x="4381498" y="10286999"/>
                  </a:lnTo>
                  <a:lnTo>
                    <a:pt x="43814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4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05379" y="8752767"/>
              <a:ext cx="914394" cy="9429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3962400" cy="10287000"/>
          </a:xfrm>
          <a:custGeom>
            <a:avLst/>
            <a:gdLst/>
            <a:ahLst/>
            <a:cxnLst/>
            <a:rect l="l" t="t" r="r" b="b"/>
            <a:pathLst>
              <a:path w="3962400" h="10287000">
                <a:moveTo>
                  <a:pt x="3962399" y="0"/>
                </a:moveTo>
                <a:lnTo>
                  <a:pt x="0" y="0"/>
                </a:lnTo>
                <a:lnTo>
                  <a:pt x="0" y="10286999"/>
                </a:lnTo>
                <a:lnTo>
                  <a:pt x="3962399" y="10286999"/>
                </a:lnTo>
                <a:lnTo>
                  <a:pt x="3962399" y="0"/>
                </a:lnTo>
                <a:close/>
              </a:path>
            </a:pathLst>
          </a:custGeom>
          <a:solidFill>
            <a:srgbClr val="0F4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3097" y="1672431"/>
            <a:ext cx="8782037" cy="740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26463" y="9664000"/>
            <a:ext cx="387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95" dirty="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www.nathanwallis.com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6872" y="6098691"/>
            <a:ext cx="1885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Brainstem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1998" y="5350884"/>
            <a:ext cx="1268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Cortex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24474" y="411467"/>
            <a:ext cx="6763384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2155" marR="5080" indent="-1990089">
              <a:lnSpc>
                <a:spcPct val="115199"/>
              </a:lnSpc>
              <a:spcBef>
                <a:spcPts val="100"/>
              </a:spcBef>
            </a:pPr>
            <a:r>
              <a:rPr sz="3200" spc="-220" dirty="0"/>
              <a:t>As </a:t>
            </a:r>
            <a:r>
              <a:rPr sz="3200" spc="-110" dirty="0"/>
              <a:t>one </a:t>
            </a:r>
            <a:r>
              <a:rPr sz="3200" spc="-165" dirty="0"/>
              <a:t>increases, </a:t>
            </a:r>
            <a:r>
              <a:rPr sz="3200" spc="-25" dirty="0"/>
              <a:t>the </a:t>
            </a:r>
            <a:r>
              <a:rPr sz="3200" spc="-50" dirty="0"/>
              <a:t>other </a:t>
            </a:r>
            <a:r>
              <a:rPr sz="3200" spc="-145" dirty="0"/>
              <a:t>declines </a:t>
            </a:r>
            <a:r>
              <a:rPr sz="3200" spc="125" dirty="0"/>
              <a:t>-  </a:t>
            </a:r>
            <a:r>
              <a:rPr sz="3200" spc="-140" dirty="0"/>
              <a:t>and </a:t>
            </a:r>
            <a:r>
              <a:rPr sz="3200" spc="-130" dirty="0"/>
              <a:t>vica </a:t>
            </a:r>
            <a:r>
              <a:rPr sz="3200" spc="-140" dirty="0"/>
              <a:t>versa.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4946002" y="9014383"/>
            <a:ext cx="835342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8090" marR="5080" indent="-2486025">
              <a:lnSpc>
                <a:spcPct val="115199"/>
              </a:lnSpc>
              <a:spcBef>
                <a:spcPts val="100"/>
              </a:spcBef>
            </a:pPr>
            <a:r>
              <a:rPr sz="3200" b="1" spc="-70" dirty="0">
                <a:solidFill>
                  <a:srgbClr val="0F4861"/>
                </a:solidFill>
                <a:latin typeface="Arial"/>
                <a:cs typeface="Arial"/>
              </a:rPr>
              <a:t>To </a:t>
            </a:r>
            <a:r>
              <a:rPr sz="3200" b="1" spc="-100" dirty="0">
                <a:solidFill>
                  <a:srgbClr val="0F4861"/>
                </a:solidFill>
                <a:latin typeface="Arial"/>
                <a:cs typeface="Arial"/>
              </a:rPr>
              <a:t>be </a:t>
            </a:r>
            <a:r>
              <a:rPr sz="3200" b="1" spc="-85" dirty="0">
                <a:solidFill>
                  <a:srgbClr val="0F4861"/>
                </a:solidFill>
                <a:latin typeface="Arial"/>
                <a:cs typeface="Arial"/>
              </a:rPr>
              <a:t>really </a:t>
            </a:r>
            <a:r>
              <a:rPr sz="3200" b="1" spc="-200" dirty="0">
                <a:solidFill>
                  <a:srgbClr val="0F4861"/>
                </a:solidFill>
                <a:latin typeface="Arial"/>
                <a:cs typeface="Arial"/>
              </a:rPr>
              <a:t>using </a:t>
            </a:r>
            <a:r>
              <a:rPr sz="3200" b="1" spc="-95" dirty="0">
                <a:solidFill>
                  <a:srgbClr val="0F4861"/>
                </a:solidFill>
                <a:latin typeface="Arial"/>
                <a:cs typeface="Arial"/>
              </a:rPr>
              <a:t>your </a:t>
            </a:r>
            <a:r>
              <a:rPr sz="3200" b="1" spc="-80" dirty="0">
                <a:solidFill>
                  <a:srgbClr val="0F4861"/>
                </a:solidFill>
                <a:latin typeface="Arial"/>
                <a:cs typeface="Arial"/>
              </a:rPr>
              <a:t>cortex, </a:t>
            </a:r>
            <a:r>
              <a:rPr sz="3200" b="1" spc="-95" dirty="0">
                <a:solidFill>
                  <a:srgbClr val="0F4861"/>
                </a:solidFill>
                <a:latin typeface="Arial"/>
                <a:cs typeface="Arial"/>
              </a:rPr>
              <a:t>your</a:t>
            </a:r>
            <a:r>
              <a:rPr sz="3200" b="1" spc="-305" dirty="0">
                <a:solidFill>
                  <a:srgbClr val="0F4861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0F4861"/>
                </a:solidFill>
                <a:latin typeface="Arial"/>
                <a:cs typeface="Arial"/>
              </a:rPr>
              <a:t>brainstem  </a:t>
            </a:r>
            <a:r>
              <a:rPr sz="3200" b="1" spc="-160" dirty="0">
                <a:solidFill>
                  <a:srgbClr val="0F4861"/>
                </a:solidFill>
                <a:latin typeface="Arial"/>
                <a:cs typeface="Arial"/>
              </a:rPr>
              <a:t>needs </a:t>
            </a:r>
            <a:r>
              <a:rPr sz="3200" b="1" spc="15" dirty="0">
                <a:solidFill>
                  <a:srgbClr val="0F4861"/>
                </a:solidFill>
                <a:latin typeface="Arial"/>
                <a:cs typeface="Arial"/>
              </a:rPr>
              <a:t>to </a:t>
            </a:r>
            <a:r>
              <a:rPr sz="3200" b="1" spc="-100" dirty="0">
                <a:solidFill>
                  <a:srgbClr val="0F4861"/>
                </a:solidFill>
                <a:latin typeface="Arial"/>
                <a:cs typeface="Arial"/>
              </a:rPr>
              <a:t>be</a:t>
            </a:r>
            <a:r>
              <a:rPr sz="3200" b="1" spc="-260" dirty="0">
                <a:solidFill>
                  <a:srgbClr val="0F4861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4F8DAD"/>
                </a:solidFill>
                <a:latin typeface="Arial"/>
                <a:cs typeface="Arial"/>
              </a:rPr>
              <a:t>CALM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004034" y="3268179"/>
            <a:ext cx="2048510" cy="3061335"/>
          </a:xfrm>
          <a:custGeom>
            <a:avLst/>
            <a:gdLst/>
            <a:ahLst/>
            <a:cxnLst/>
            <a:rect l="l" t="t" r="r" b="b"/>
            <a:pathLst>
              <a:path w="2048509" h="3061335">
                <a:moveTo>
                  <a:pt x="2048002" y="1773491"/>
                </a:moveTo>
                <a:lnTo>
                  <a:pt x="1024001" y="0"/>
                </a:lnTo>
                <a:lnTo>
                  <a:pt x="0" y="1773491"/>
                </a:lnTo>
                <a:lnTo>
                  <a:pt x="496316" y="1773491"/>
                </a:lnTo>
                <a:lnTo>
                  <a:pt x="496316" y="3060877"/>
                </a:lnTo>
                <a:lnTo>
                  <a:pt x="1551559" y="3060877"/>
                </a:lnTo>
                <a:lnTo>
                  <a:pt x="1551559" y="1773491"/>
                </a:lnTo>
                <a:lnTo>
                  <a:pt x="2048002" y="1773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3335" y="3741368"/>
            <a:ext cx="2048510" cy="3061335"/>
          </a:xfrm>
          <a:custGeom>
            <a:avLst/>
            <a:gdLst/>
            <a:ahLst/>
            <a:cxnLst/>
            <a:rect l="l" t="t" r="r" b="b"/>
            <a:pathLst>
              <a:path w="2048510" h="3061334">
                <a:moveTo>
                  <a:pt x="2047951" y="1287386"/>
                </a:moveTo>
                <a:lnTo>
                  <a:pt x="1551622" y="1287386"/>
                </a:lnTo>
                <a:lnTo>
                  <a:pt x="1551622" y="0"/>
                </a:lnTo>
                <a:lnTo>
                  <a:pt x="496354" y="0"/>
                </a:lnTo>
                <a:lnTo>
                  <a:pt x="496354" y="1287386"/>
                </a:lnTo>
                <a:lnTo>
                  <a:pt x="0" y="1287386"/>
                </a:lnTo>
                <a:lnTo>
                  <a:pt x="1023975" y="3060877"/>
                </a:lnTo>
                <a:lnTo>
                  <a:pt x="2047951" y="1287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6800" y="6992797"/>
            <a:ext cx="1878697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5915" algn="ctr">
              <a:lnSpc>
                <a:spcPct val="125000"/>
              </a:lnSpc>
              <a:spcBef>
                <a:spcPts val="100"/>
              </a:spcBef>
            </a:pPr>
            <a:r>
              <a:rPr lang="mi-NZ" sz="3600" spc="-160" dirty="0">
                <a:solidFill>
                  <a:srgbClr val="FFFFFF"/>
                </a:solidFill>
                <a:cs typeface="Times New Roman"/>
              </a:rPr>
              <a:t>Low</a:t>
            </a:r>
          </a:p>
          <a:p>
            <a:pPr marL="12700" marR="5080" indent="335915" algn="ctr">
              <a:lnSpc>
                <a:spcPct val="125000"/>
              </a:lnSpc>
              <a:spcBef>
                <a:spcPts val="100"/>
              </a:spcBef>
            </a:pPr>
            <a:r>
              <a:rPr lang="mi-NZ" sz="3600" spc="-160" dirty="0">
                <a:solidFill>
                  <a:srgbClr val="FFFFFF"/>
                </a:solidFill>
                <a:cs typeface="Times New Roman"/>
              </a:rPr>
              <a:t>Activity</a:t>
            </a:r>
            <a:endParaRPr sz="3600" dirty="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09204" y="1687677"/>
            <a:ext cx="1858069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170" algn="ctr">
              <a:lnSpc>
                <a:spcPct val="125000"/>
              </a:lnSpc>
              <a:spcBef>
                <a:spcPts val="100"/>
              </a:spcBef>
            </a:pPr>
            <a:r>
              <a:rPr lang="mi-NZ" sz="3600" spc="-55" dirty="0">
                <a:solidFill>
                  <a:srgbClr val="FFFFFF"/>
                </a:solidFill>
                <a:latin typeface="+mj-lt"/>
                <a:cs typeface="Times New Roman"/>
              </a:rPr>
              <a:t>High</a:t>
            </a:r>
          </a:p>
          <a:p>
            <a:pPr marL="12700" marR="5080" indent="217170" algn="ctr">
              <a:lnSpc>
                <a:spcPct val="125000"/>
              </a:lnSpc>
              <a:spcBef>
                <a:spcPts val="100"/>
              </a:spcBef>
            </a:pPr>
            <a:r>
              <a:rPr lang="mi-NZ" sz="3600" spc="-55" dirty="0">
                <a:solidFill>
                  <a:srgbClr val="FFFFFF"/>
                </a:solidFill>
                <a:latin typeface="+mj-lt"/>
                <a:cs typeface="Times New Roman"/>
              </a:rPr>
              <a:t>Activity</a:t>
            </a:r>
            <a:endParaRPr sz="360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9679" y="8875788"/>
            <a:ext cx="1782572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1" spc="45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sz="47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14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40" dirty="0">
                <a:solidFill>
                  <a:srgbClr val="FFFFFF"/>
                </a:solidFill>
                <a:latin typeface="Arial"/>
                <a:cs typeface="Arial"/>
              </a:rPr>
              <a:t>trauma,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-7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-15" dirty="0">
                <a:solidFill>
                  <a:srgbClr val="FFFFFF"/>
                </a:solidFill>
                <a:latin typeface="Arial"/>
                <a:cs typeface="Arial"/>
              </a:rPr>
              <a:t>neglect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-14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-20" dirty="0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sz="47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00" b="1" spc="-25" dirty="0">
                <a:solidFill>
                  <a:srgbClr val="FFFFFF"/>
                </a:solidFill>
                <a:latin typeface="Arial"/>
                <a:cs typeface="Arial"/>
              </a:rPr>
              <a:t>brain.</a:t>
            </a:r>
            <a:endParaRPr sz="4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57116" y="425069"/>
            <a:ext cx="361378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mi-NZ" sz="2250" spc="345" dirty="0">
                <a:solidFill>
                  <a:srgbClr val="FFFFFF"/>
                </a:solidFill>
                <a:cs typeface="Times New Roman"/>
              </a:rPr>
              <a:t>www.nathanwallis.com</a:t>
            </a:r>
            <a:endParaRPr sz="2250" dirty="0"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8891" y="1028700"/>
            <a:ext cx="685800" cy="7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24" y="2024739"/>
            <a:ext cx="7904607" cy="6807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111138FC-8AD8-9F4F-8FCB-C46803C32E9D}"/>
              </a:ext>
            </a:extLst>
          </p:cNvPr>
          <p:cNvSpPr/>
          <p:nvPr/>
        </p:nvSpPr>
        <p:spPr>
          <a:xfrm>
            <a:off x="-99391" y="11522"/>
            <a:ext cx="5212705" cy="10256334"/>
          </a:xfrm>
          <a:prstGeom prst="rect">
            <a:avLst/>
          </a:prstGeom>
          <a:solidFill>
            <a:srgbClr val="4E8EAD"/>
          </a:solidFill>
        </p:spPr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B902E34-6682-FF43-9CDF-8070828B98E9}"/>
              </a:ext>
            </a:extLst>
          </p:cNvPr>
          <p:cNvSpPr/>
          <p:nvPr/>
        </p:nvSpPr>
        <p:spPr>
          <a:xfrm>
            <a:off x="13152428" y="30666"/>
            <a:ext cx="5212705" cy="10256334"/>
          </a:xfrm>
          <a:prstGeom prst="rect">
            <a:avLst/>
          </a:prstGeom>
          <a:solidFill>
            <a:srgbClr val="104862"/>
          </a:solidFill>
        </p:spPr>
      </p:sp>
      <p:pic>
        <p:nvPicPr>
          <p:cNvPr id="51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1" y="518936"/>
            <a:ext cx="2848235" cy="84467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Rounded Rectangle 4"/>
          <p:cNvSpPr txBox="1"/>
          <p:nvPr/>
        </p:nvSpPr>
        <p:spPr>
          <a:xfrm>
            <a:off x="4234272" y="1724657"/>
            <a:ext cx="9762846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9" rIns="68579" anchor="ctr">
            <a:spAutoFit/>
          </a:bodyPr>
          <a:lstStyle>
            <a:lvl1pPr algn="ctr">
              <a:defRPr sz="2200"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sz="3300" dirty="0"/>
              <a:t>If we imagine the brain as a tree… </a:t>
            </a:r>
          </a:p>
        </p:txBody>
      </p:sp>
      <p:sp>
        <p:nvSpPr>
          <p:cNvPr id="521" name="Rectangle 2"/>
          <p:cNvSpPr txBox="1"/>
          <p:nvPr/>
        </p:nvSpPr>
        <p:spPr>
          <a:xfrm>
            <a:off x="13398724" y="3823319"/>
            <a:ext cx="296940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8579" rIns="68579">
            <a:spAutoFit/>
          </a:bodyPr>
          <a:lstStyle/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4000" dirty="0">
                <a:solidFill>
                  <a:schemeClr val="bg1"/>
                </a:solidFill>
              </a:rPr>
              <a:t>Cortisol = </a:t>
            </a:r>
          </a:p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4000" dirty="0">
                <a:solidFill>
                  <a:schemeClr val="bg1"/>
                </a:solidFill>
              </a:rPr>
              <a:t>Weed Killer </a:t>
            </a:r>
          </a:p>
        </p:txBody>
      </p:sp>
      <p:sp>
        <p:nvSpPr>
          <p:cNvPr id="520" name="Rectangle 1"/>
          <p:cNvSpPr txBox="1"/>
          <p:nvPr/>
        </p:nvSpPr>
        <p:spPr>
          <a:xfrm>
            <a:off x="1848709" y="3886200"/>
            <a:ext cx="368880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/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4000" dirty="0">
                <a:solidFill>
                  <a:schemeClr val="bg1"/>
                </a:solidFill>
              </a:rPr>
              <a:t>Endorphins = </a:t>
            </a:r>
          </a:p>
          <a:p>
            <a:pPr>
              <a:defRPr b="1">
                <a:solidFill>
                  <a:srgbClr val="104862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sz="4000" dirty="0">
                <a:solidFill>
                  <a:schemeClr val="bg1"/>
                </a:solidFill>
              </a:rPr>
              <a:t>Fertilizer </a:t>
            </a:r>
          </a:p>
        </p:txBody>
      </p:sp>
    </p:spTree>
    <p:extLst>
      <p:ext uri="{BB962C8B-B14F-4D97-AF65-F5344CB8AC3E}">
        <p14:creationId xmlns:p14="http://schemas.microsoft.com/office/powerpoint/2010/main" val="331520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5AA804-BC39-8A43-B3C6-3C7C16DB57FB}"/>
              </a:ext>
            </a:extLst>
          </p:cNvPr>
          <p:cNvSpPr/>
          <p:nvPr/>
        </p:nvSpPr>
        <p:spPr>
          <a:xfrm>
            <a:off x="0" y="-3927"/>
            <a:ext cx="12620881" cy="10290927"/>
          </a:xfrm>
          <a:prstGeom prst="rect">
            <a:avLst/>
          </a:prstGeom>
          <a:solidFill>
            <a:srgbClr val="0F4862"/>
          </a:solidFill>
          <a:ln>
            <a:solidFill>
              <a:srgbClr val="4E8E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496382"/>
            <a:ext cx="10592130" cy="550790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2629086" y="0"/>
            <a:ext cx="5667119" cy="1042917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20323" y="3995211"/>
            <a:ext cx="3668236" cy="36811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39574" y="479126"/>
            <a:ext cx="8370382" cy="240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FFFFFF"/>
                </a:solidFill>
                <a:latin typeface="Josefin Sans Bold"/>
              </a:rPr>
              <a:t>Typical &amp; Atypcial </a:t>
            </a:r>
          </a:p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FFFFFF"/>
                </a:solidFill>
                <a:latin typeface="Josefin Sans Bold"/>
              </a:rPr>
              <a:t>Cortisol Patterns</a:t>
            </a:r>
          </a:p>
        </p:txBody>
      </p:sp>
    </p:spTree>
    <p:extLst>
      <p:ext uri="{BB962C8B-B14F-4D97-AF65-F5344CB8AC3E}">
        <p14:creationId xmlns:p14="http://schemas.microsoft.com/office/powerpoint/2010/main" val="125005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4F8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338" y="0"/>
            <a:ext cx="18089880" cy="10287000"/>
            <a:chOff x="198338" y="0"/>
            <a:chExt cx="18089880" cy="10287000"/>
          </a:xfrm>
        </p:grpSpPr>
        <p:sp>
          <p:nvSpPr>
            <p:cNvPr id="4" name="object 4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0" y="10286999"/>
                  </a:lnTo>
                  <a:lnTo>
                    <a:pt x="9143998" y="10286999"/>
                  </a:lnTo>
                  <a:lnTo>
                    <a:pt x="91439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4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81349" y="22199"/>
              <a:ext cx="1762125" cy="1026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338" y="332676"/>
              <a:ext cx="11070590" cy="9587230"/>
            </a:xfrm>
            <a:custGeom>
              <a:avLst/>
              <a:gdLst/>
              <a:ahLst/>
              <a:cxnLst/>
              <a:rect l="l" t="t" r="r" b="b"/>
              <a:pathLst>
                <a:path w="11070590" h="9587230">
                  <a:moveTo>
                    <a:pt x="11070549" y="0"/>
                  </a:moveTo>
                  <a:lnTo>
                    <a:pt x="0" y="0"/>
                  </a:lnTo>
                  <a:lnTo>
                    <a:pt x="5535279" y="9587090"/>
                  </a:lnTo>
                  <a:lnTo>
                    <a:pt x="11070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3852" y="2602928"/>
              <a:ext cx="9598660" cy="4515485"/>
            </a:xfrm>
            <a:custGeom>
              <a:avLst/>
              <a:gdLst/>
              <a:ahLst/>
              <a:cxnLst/>
              <a:rect l="l" t="t" r="r" b="b"/>
              <a:pathLst>
                <a:path w="9598660" h="4515484">
                  <a:moveTo>
                    <a:pt x="8137677" y="4321073"/>
                  </a:moveTo>
                  <a:lnTo>
                    <a:pt x="7323849" y="4321073"/>
                  </a:lnTo>
                  <a:lnTo>
                    <a:pt x="250367" y="4321073"/>
                  </a:lnTo>
                  <a:lnTo>
                    <a:pt x="250367" y="4515256"/>
                  </a:lnTo>
                  <a:lnTo>
                    <a:pt x="8137677" y="4515256"/>
                  </a:lnTo>
                  <a:lnTo>
                    <a:pt x="8137677" y="4321073"/>
                  </a:lnTo>
                  <a:close/>
                </a:path>
                <a:path w="9598660" h="4515484">
                  <a:moveTo>
                    <a:pt x="8469732" y="2170112"/>
                  </a:moveTo>
                  <a:lnTo>
                    <a:pt x="7655839" y="2170112"/>
                  </a:lnTo>
                  <a:lnTo>
                    <a:pt x="0" y="2170112"/>
                  </a:lnTo>
                  <a:lnTo>
                    <a:pt x="0" y="2363990"/>
                  </a:lnTo>
                  <a:lnTo>
                    <a:pt x="8469732" y="2363990"/>
                  </a:lnTo>
                  <a:lnTo>
                    <a:pt x="8469732" y="2170112"/>
                  </a:lnTo>
                  <a:close/>
                </a:path>
                <a:path w="9598660" h="4515484">
                  <a:moveTo>
                    <a:pt x="9598076" y="0"/>
                  </a:moveTo>
                  <a:lnTo>
                    <a:pt x="8784171" y="0"/>
                  </a:lnTo>
                  <a:lnTo>
                    <a:pt x="523113" y="0"/>
                  </a:lnTo>
                  <a:lnTo>
                    <a:pt x="523113" y="195961"/>
                  </a:lnTo>
                  <a:lnTo>
                    <a:pt x="9598076" y="195961"/>
                  </a:lnTo>
                  <a:lnTo>
                    <a:pt x="9598076" y="0"/>
                  </a:lnTo>
                  <a:close/>
                </a:path>
              </a:pathLst>
            </a:custGeom>
            <a:solidFill>
              <a:srgbClr val="4F8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02038" y="1166824"/>
            <a:ext cx="50634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45" dirty="0">
                <a:solidFill>
                  <a:srgbClr val="0F4861"/>
                </a:solidFill>
                <a:latin typeface="Arial"/>
                <a:cs typeface="Arial"/>
              </a:rPr>
              <a:t>Executive</a:t>
            </a:r>
            <a:r>
              <a:rPr sz="4200" b="1" spc="120" dirty="0">
                <a:solidFill>
                  <a:srgbClr val="0F4861"/>
                </a:solidFill>
                <a:latin typeface="Arial"/>
                <a:cs typeface="Arial"/>
              </a:rPr>
              <a:t> </a:t>
            </a:r>
            <a:r>
              <a:rPr sz="4200" b="1" spc="-110" dirty="0">
                <a:solidFill>
                  <a:srgbClr val="0F4861"/>
                </a:solidFill>
                <a:latin typeface="Arial"/>
                <a:cs typeface="Arial"/>
              </a:rPr>
              <a:t>Functions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4104" y="5647296"/>
            <a:ext cx="26981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30" dirty="0">
                <a:solidFill>
                  <a:srgbClr val="0F4861"/>
                </a:solidFill>
                <a:latin typeface="Arial"/>
                <a:cs typeface="Arial"/>
              </a:rPr>
              <a:t>Movement</a:t>
            </a:r>
            <a:endParaRPr sz="4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0046" y="7673975"/>
            <a:ext cx="16859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75" dirty="0">
                <a:solidFill>
                  <a:srgbClr val="0F4861"/>
                </a:solidFill>
                <a:latin typeface="Arial"/>
                <a:cs typeface="Arial"/>
              </a:rPr>
              <a:t>Safety</a:t>
            </a:r>
            <a:endParaRPr sz="4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5478" y="3497465"/>
            <a:ext cx="23672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90" dirty="0">
                <a:solidFill>
                  <a:srgbClr val="0F4861"/>
                </a:solidFill>
                <a:latin typeface="Arial"/>
                <a:cs typeface="Arial"/>
              </a:rPr>
              <a:t>Emotions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5287" y="7440827"/>
            <a:ext cx="9334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Touc</a:t>
            </a:r>
            <a:r>
              <a:rPr sz="2600" dirty="0">
                <a:solidFill>
                  <a:srgbClr val="FFFFFF"/>
                </a:solidFill>
                <a:latin typeface="Lato"/>
                <a:cs typeface="Lato"/>
              </a:rPr>
              <a:t>h</a:t>
            </a:r>
            <a:endParaRPr sz="2600">
              <a:latin typeface="Lato"/>
              <a:cs typeface="La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7321" y="7898027"/>
            <a:ext cx="26695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Sensory</a:t>
            </a:r>
            <a:r>
              <a:rPr sz="26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Pathways</a:t>
            </a:r>
            <a:endParaRPr sz="2600">
              <a:latin typeface="Lato"/>
              <a:cs typeface="La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77861" y="8294192"/>
            <a:ext cx="21082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Predictability  Autonomy  Water and</a:t>
            </a:r>
            <a:r>
              <a:rPr sz="26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Kai</a:t>
            </a:r>
            <a:endParaRPr sz="2600">
              <a:latin typeface="Lato"/>
              <a:cs typeface="La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46575" y="5383199"/>
            <a:ext cx="29946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Rhythmic</a:t>
            </a:r>
            <a:r>
              <a:rPr sz="26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Patterning</a:t>
            </a:r>
            <a:endParaRPr sz="2600">
              <a:latin typeface="Lato"/>
              <a:cs typeface="La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4307" y="5840399"/>
            <a:ext cx="21393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Routine/Ritual</a:t>
            </a:r>
            <a:endParaRPr sz="2600">
              <a:latin typeface="Lato"/>
              <a:cs typeface="La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33864" y="6236563"/>
            <a:ext cx="1620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5080" indent="-239395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Motivatio</a:t>
            </a:r>
            <a:r>
              <a:rPr sz="2600" dirty="0">
                <a:solidFill>
                  <a:srgbClr val="FFFFFF"/>
                </a:solidFill>
                <a:latin typeface="Lato"/>
                <a:cs typeface="Lato"/>
              </a:rPr>
              <a:t>n  </a:t>
            </a: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Activity</a:t>
            </a:r>
            <a:endParaRPr sz="2600">
              <a:latin typeface="Lato"/>
              <a:cs typeface="La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21325" y="2983738"/>
            <a:ext cx="474154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399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Validation/Self Esteem  Dispositions/Naming Emotions  Reframing/Mindfulness  Perseverence/Paralimbic</a:t>
            </a:r>
            <a:r>
              <a:rPr sz="26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Lato"/>
                <a:cs typeface="Lato"/>
              </a:rPr>
              <a:t>system</a:t>
            </a:r>
            <a:endParaRPr sz="2600">
              <a:latin typeface="Lato"/>
              <a:cs typeface="Lat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873044" y="305397"/>
            <a:ext cx="53213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2365" marR="1134745" algn="ctr">
              <a:lnSpc>
                <a:spcPct val="115399"/>
              </a:lnSpc>
              <a:spcBef>
                <a:spcPts val="100"/>
              </a:spcBef>
            </a:pPr>
            <a:r>
              <a:rPr sz="2600" b="0" spc="-5" dirty="0">
                <a:solidFill>
                  <a:srgbClr val="FFFFFF"/>
                </a:solidFill>
                <a:latin typeface="Lato"/>
                <a:cs typeface="Lato"/>
              </a:rPr>
              <a:t>Consequence/Logic  Judgement/Empath</a:t>
            </a:r>
            <a:r>
              <a:rPr sz="2600" b="0" dirty="0">
                <a:solidFill>
                  <a:srgbClr val="FFFFFF"/>
                </a:solidFill>
                <a:latin typeface="Lato"/>
                <a:cs typeface="Lato"/>
              </a:rPr>
              <a:t>y</a:t>
            </a:r>
            <a:endParaRPr sz="2600">
              <a:latin typeface="Lato"/>
              <a:cs typeface="Lato"/>
            </a:endParaRPr>
          </a:p>
          <a:p>
            <a:pPr marL="12700" marR="5080" indent="-635" algn="ctr">
              <a:lnSpc>
                <a:spcPct val="115399"/>
              </a:lnSpc>
            </a:pPr>
            <a:r>
              <a:rPr sz="2600" b="0" spc="-5" dirty="0">
                <a:solidFill>
                  <a:srgbClr val="FFFFFF"/>
                </a:solidFill>
                <a:latin typeface="Lato"/>
                <a:cs typeface="Lato"/>
              </a:rPr>
              <a:t>Self-regulation/Cognitive Training  Inhibitory Control/Working</a:t>
            </a:r>
            <a:r>
              <a:rPr sz="2600" b="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600" b="0" spc="-5" dirty="0">
                <a:solidFill>
                  <a:srgbClr val="FFFFFF"/>
                </a:solidFill>
                <a:latin typeface="Lato"/>
                <a:cs typeface="Lato"/>
              </a:rPr>
              <a:t>Memory  Megacognition</a:t>
            </a:r>
            <a:endParaRPr sz="2600">
              <a:latin typeface="Lato"/>
              <a:cs typeface="La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233270" y="8646214"/>
            <a:ext cx="847725" cy="87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614145" y="9657582"/>
            <a:ext cx="2087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Lato"/>
                <a:cs typeface="Lato"/>
                <a:hlinkClick r:id="rId4"/>
              </a:rPr>
              <a:t>www.nathanwallis.com</a:t>
            </a:r>
            <a:endParaRPr sz="16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243419DA1C94780DEE7F690C801D2" ma:contentTypeVersion="2" ma:contentTypeDescription="Create a new document." ma:contentTypeScope="" ma:versionID="5314676dea748e106fb37f31fb2a7bcf">
  <xsd:schema xmlns:xsd="http://www.w3.org/2001/XMLSchema" xmlns:xs="http://www.w3.org/2001/XMLSchema" xmlns:p="http://schemas.microsoft.com/office/2006/metadata/properties" xmlns:ns2="a150029b-7c00-4384-94c8-4e766a672a42" targetNamespace="http://schemas.microsoft.com/office/2006/metadata/properties" ma:root="true" ma:fieldsID="5d6ab856779e58ec6f77541b4818a770" ns2:_="">
    <xsd:import namespace="a150029b-7c00-4384-94c8-4e766a672a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0029b-7c00-4384-94c8-4e766a672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B754E-39E3-47A1-A818-9C34B24C7830}"/>
</file>

<file path=customXml/itemProps2.xml><?xml version="1.0" encoding="utf-8"?>
<ds:datastoreItem xmlns:ds="http://schemas.openxmlformats.org/officeDocument/2006/customXml" ds:itemID="{22CD64AA-EEE0-4FB8-9469-4DE175642865}"/>
</file>

<file path=customXml/itemProps3.xml><?xml version="1.0" encoding="utf-8"?>
<ds:datastoreItem xmlns:ds="http://schemas.openxmlformats.org/officeDocument/2006/customXml" ds:itemID="{1E167937-AD73-454C-BBAD-C03438B793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189</Words>
  <Application>Microsoft Macintosh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Josefin Sans Bold</vt:lpstr>
      <vt:lpstr>Lato</vt:lpstr>
      <vt:lpstr>Times New Roman</vt:lpstr>
      <vt:lpstr>Office Theme</vt:lpstr>
      <vt:lpstr>PowerPoint Presentation</vt:lpstr>
      <vt:lpstr>The Human Brain</vt:lpstr>
      <vt:lpstr>Perry's Neuro-Sequential Model</vt:lpstr>
      <vt:lpstr>As one increases, the other declines -  and vica versa.</vt:lpstr>
      <vt:lpstr>PowerPoint Presentation</vt:lpstr>
      <vt:lpstr>PowerPoint Presentation</vt:lpstr>
      <vt:lpstr>PowerPoint Presentation</vt:lpstr>
      <vt:lpstr>PowerPoint Presentation</vt:lpstr>
      <vt:lpstr>Consequence/Logic  Judgement/Empathy Self-regulation/Cognitive Training  Inhibitory Control/Working Memory  Megacognition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Nathan Wallis</cp:lastModifiedBy>
  <cp:revision>2</cp:revision>
  <dcterms:created xsi:type="dcterms:W3CDTF">2020-09-29T02:25:39Z</dcterms:created>
  <dcterms:modified xsi:type="dcterms:W3CDTF">2021-01-29T00:53:36Z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2020-09-29T00:00:00Z</vt:filetime>
  </property>
  <property fmtid="{D5CDD505-2E9C-101B-9397-08002B2CF9AE}" pid="3" name="LastSaved">
    <vt:filetime>2020-09-29T00:00:00Z</vt:filetime>
  </property>
  <property fmtid="{D5CDD505-2E9C-101B-9397-08002B2CF9AE}" pid="4" name="ContentTypeId">
    <vt:lpwstr>0x0101008E8243419DA1C94780DEE7F690C801D2</vt:lpwstr>
  </property>
</Properties>
</file>